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7"/>
  </p:notesMasterIdLst>
  <p:handoutMasterIdLst>
    <p:handoutMasterId r:id="rId58"/>
  </p:handoutMasterIdLst>
  <p:sldIdLst>
    <p:sldId id="395" r:id="rId2"/>
    <p:sldId id="256" r:id="rId3"/>
    <p:sldId id="259" r:id="rId4"/>
    <p:sldId id="260" r:id="rId5"/>
    <p:sldId id="263" r:id="rId6"/>
    <p:sldId id="264" r:id="rId7"/>
    <p:sldId id="265" r:id="rId8"/>
    <p:sldId id="336" r:id="rId9"/>
    <p:sldId id="277" r:id="rId10"/>
    <p:sldId id="271" r:id="rId11"/>
    <p:sldId id="338" r:id="rId12"/>
    <p:sldId id="289" r:id="rId13"/>
    <p:sldId id="293" r:id="rId14"/>
    <p:sldId id="345" r:id="rId15"/>
    <p:sldId id="347" r:id="rId16"/>
    <p:sldId id="348" r:id="rId17"/>
    <p:sldId id="349" r:id="rId18"/>
    <p:sldId id="377" r:id="rId19"/>
    <p:sldId id="350" r:id="rId20"/>
    <p:sldId id="351" r:id="rId21"/>
    <p:sldId id="352" r:id="rId22"/>
    <p:sldId id="353" r:id="rId23"/>
    <p:sldId id="354" r:id="rId24"/>
    <p:sldId id="355" r:id="rId25"/>
    <p:sldId id="356" r:id="rId26"/>
    <p:sldId id="357" r:id="rId27"/>
    <p:sldId id="358" r:id="rId28"/>
    <p:sldId id="359" r:id="rId29"/>
    <p:sldId id="360" r:id="rId30"/>
    <p:sldId id="361" r:id="rId31"/>
    <p:sldId id="362" r:id="rId32"/>
    <p:sldId id="363" r:id="rId33"/>
    <p:sldId id="364" r:id="rId34"/>
    <p:sldId id="365" r:id="rId35"/>
    <p:sldId id="366" r:id="rId36"/>
    <p:sldId id="367" r:id="rId37"/>
    <p:sldId id="368" r:id="rId38"/>
    <p:sldId id="369" r:id="rId39"/>
    <p:sldId id="370" r:id="rId40"/>
    <p:sldId id="379" r:id="rId41"/>
    <p:sldId id="371" r:id="rId42"/>
    <p:sldId id="372" r:id="rId43"/>
    <p:sldId id="380" r:id="rId44"/>
    <p:sldId id="373" r:id="rId45"/>
    <p:sldId id="382" r:id="rId46"/>
    <p:sldId id="383" r:id="rId47"/>
    <p:sldId id="381" r:id="rId48"/>
    <p:sldId id="374" r:id="rId49"/>
    <p:sldId id="384" r:id="rId50"/>
    <p:sldId id="385" r:id="rId51"/>
    <p:sldId id="396" r:id="rId52"/>
    <p:sldId id="376" r:id="rId53"/>
    <p:sldId id="257" r:id="rId54"/>
    <p:sldId id="378" r:id="rId55"/>
    <p:sldId id="386" r:id="rId56"/>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2F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156"/>
    <p:restoredTop sz="94786"/>
  </p:normalViewPr>
  <p:slideViewPr>
    <p:cSldViewPr snapToGrid="0" snapToObjects="1">
      <p:cViewPr varScale="1">
        <p:scale>
          <a:sx n="76" d="100"/>
          <a:sy n="76" d="100"/>
        </p:scale>
        <p:origin x="113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nb-NO"/>
              <a:t>Test</a:t>
            </a:r>
          </a:p>
        </p:txBody>
      </p:sp>
      <p:sp>
        <p:nvSpPr>
          <p:cNvPr id="3" name="Plassholder for dato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1FEA0E0-5F4F-224F-8FC5-8D79BB744AE0}" type="datetimeFigureOut">
              <a:rPr lang="nb-NO" smtClean="0"/>
              <a:t>07.02.2022</a:t>
            </a:fld>
            <a:endParaRPr lang="nb-NO"/>
          </a:p>
        </p:txBody>
      </p:sp>
      <p:sp>
        <p:nvSpPr>
          <p:cNvPr id="4" name="Plassholder for bunn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5" name="Plassholder for lysbilde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DE2BDD6-576C-C74A-850D-5FCC2442C2BE}" type="slidenum">
              <a:rPr lang="nb-NO" smtClean="0"/>
              <a:t>‹#›</a:t>
            </a:fld>
            <a:endParaRPr lang="nb-NO"/>
          </a:p>
        </p:txBody>
      </p:sp>
    </p:spTree>
    <p:extLst>
      <p:ext uri="{BB962C8B-B14F-4D97-AF65-F5344CB8AC3E}">
        <p14:creationId xmlns:p14="http://schemas.microsoft.com/office/powerpoint/2010/main" val="1312723262"/>
      </p:ext>
    </p:extLst>
  </p:cSld>
  <p:clrMap bg1="lt1" tx1="dk1" bg2="lt2" tx2="dk2" accent1="accent1" accent2="accent2" accent3="accent3" accent4="accent4" accent5="accent5" accent6="accent6" hlink="hlink" folHlink="folHlink"/>
  <p:hf sldNum="0" hdr="0" ftr="0" dt="0"/>
</p:handoutMaster>
</file>

<file path=ppt/media/image16.png>
</file>

<file path=ppt/media/image17.png>
</file>

<file path=ppt/media/image18.png>
</file>

<file path=ppt/media/image19.gif>
</file>

<file path=ppt/media/image20.jpeg>
</file>

<file path=ppt/media/image21.jpeg>
</file>

<file path=ppt/media/image22.png>
</file>

<file path=ppt/media/image23.png>
</file>

<file path=ppt/media/image24.jpeg>
</file>

<file path=ppt/media/image25.jpeg>
</file>

<file path=ppt/media/image26.png>
</file>

<file path=ppt/media/image2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nb-NO"/>
              <a:t>Test</a:t>
            </a:r>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2B4E0D-213B-E54F-8181-8E0C794D268F}" type="datetimeFigureOut">
              <a:rPr lang="nb-NO" smtClean="0"/>
              <a:t>07.02.2022</a:t>
            </a:fld>
            <a:endParaRPr lang="nb-NO"/>
          </a:p>
        </p:txBody>
      </p:sp>
      <p:sp>
        <p:nvSpPr>
          <p:cNvPr id="4" name="Plassholder for lysbil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A91656-71E2-F74B-986F-3962C1E85EDC}" type="slidenum">
              <a:rPr lang="nb-NO" smtClean="0"/>
              <a:t>‹#›</a:t>
            </a:fld>
            <a:endParaRPr lang="nb-NO"/>
          </a:p>
        </p:txBody>
      </p:sp>
    </p:spTree>
    <p:extLst>
      <p:ext uri="{BB962C8B-B14F-4D97-AF65-F5344CB8AC3E}">
        <p14:creationId xmlns:p14="http://schemas.microsoft.com/office/powerpoint/2010/main" val="510177022"/>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p:cNvSpPr>
          <p:nvPr>
            <p:ph type="sldImg"/>
          </p:nvPr>
        </p:nvSpPr>
        <p:spPr bwMode="auto">
          <a:noFill/>
          <a:ln>
            <a:solidFill>
              <a:srgbClr val="000000"/>
            </a:solidFill>
            <a:miter lim="800000"/>
            <a:headEnd/>
            <a:tailEnd/>
          </a:ln>
        </p:spPr>
      </p:sp>
      <p:sp>
        <p:nvSpPr>
          <p:cNvPr id="20482"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nb-NO"/>
              <a:t>Klassifikasjonen er egentlig ikke lenger tilstrekkelig da moderne trusler kombinerer alt dette og mer.</a:t>
            </a:r>
          </a:p>
        </p:txBody>
      </p:sp>
      <p:sp>
        <p:nvSpPr>
          <p:cNvPr id="19459"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C17FEDE-8CC0-40FD-A707-206EEE4FE6F9}" type="slidenum">
              <a:rPr lang="nb-NO">
                <a:cs typeface="Arial" charset="0"/>
              </a:rPr>
              <a:pPr fontAlgn="base">
                <a:spcBef>
                  <a:spcPct val="0"/>
                </a:spcBef>
                <a:spcAft>
                  <a:spcPct val="0"/>
                </a:spcAft>
                <a:defRPr/>
              </a:pPr>
              <a:t>6</a:t>
            </a:fld>
            <a:endParaRPr lang="nb-NO">
              <a:cs typeface="Arial" charset="0"/>
            </a:endParaRPr>
          </a:p>
        </p:txBody>
      </p:sp>
    </p:spTree>
    <p:extLst>
      <p:ext uri="{BB962C8B-B14F-4D97-AF65-F5344CB8AC3E}">
        <p14:creationId xmlns:p14="http://schemas.microsoft.com/office/powerpoint/2010/main" val="3610134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p:spPr>
      </p:sp>
      <p:sp>
        <p:nvSpPr>
          <p:cNvPr id="22530"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nb-NO"/>
              <a:t>Siste er USB-billedrammer fra Kina</a:t>
            </a:r>
          </a:p>
        </p:txBody>
      </p:sp>
      <p:sp>
        <p:nvSpPr>
          <p:cNvPr id="30723"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E2D5067-A034-4323-998A-F8B5EA5D026A}" type="slidenum">
              <a:rPr lang="nb-NO">
                <a:cs typeface="Arial" charset="0"/>
              </a:rPr>
              <a:pPr fontAlgn="base">
                <a:spcBef>
                  <a:spcPct val="0"/>
                </a:spcBef>
                <a:spcAft>
                  <a:spcPct val="0"/>
                </a:spcAft>
                <a:defRPr/>
              </a:pPr>
              <a:t>7</a:t>
            </a:fld>
            <a:endParaRPr lang="nb-NO">
              <a:cs typeface="Arial" charset="0"/>
            </a:endParaRPr>
          </a:p>
        </p:txBody>
      </p:sp>
    </p:spTree>
    <p:extLst>
      <p:ext uri="{BB962C8B-B14F-4D97-AF65-F5344CB8AC3E}">
        <p14:creationId xmlns:p14="http://schemas.microsoft.com/office/powerpoint/2010/main" val="34100301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10.emf"/><Relationship Id="rId13" Type="http://schemas.openxmlformats.org/officeDocument/2006/relationships/image" Target="../media/image15.emf"/><Relationship Id="rId3" Type="http://schemas.openxmlformats.org/officeDocument/2006/relationships/image" Target="../media/image5.emf"/><Relationship Id="rId7" Type="http://schemas.openxmlformats.org/officeDocument/2006/relationships/image" Target="../media/image9.emf"/><Relationship Id="rId12" Type="http://schemas.openxmlformats.org/officeDocument/2006/relationships/image" Target="../media/image14.emf"/><Relationship Id="rId2" Type="http://schemas.openxmlformats.org/officeDocument/2006/relationships/image" Target="../media/image4.emf"/><Relationship Id="rId1" Type="http://schemas.openxmlformats.org/officeDocument/2006/relationships/slideMaster" Target="../slideMasters/slideMaster1.xml"/><Relationship Id="rId6" Type="http://schemas.openxmlformats.org/officeDocument/2006/relationships/image" Target="../media/image8.emf"/><Relationship Id="rId11" Type="http://schemas.openxmlformats.org/officeDocument/2006/relationships/image" Target="../media/image13.emf"/><Relationship Id="rId5" Type="http://schemas.openxmlformats.org/officeDocument/2006/relationships/image" Target="../media/image7.emf"/><Relationship Id="rId10" Type="http://schemas.openxmlformats.org/officeDocument/2006/relationships/image" Target="../media/image12.emf"/><Relationship Id="rId4" Type="http://schemas.openxmlformats.org/officeDocument/2006/relationships/image" Target="../media/image6.emf"/><Relationship Id="rId9" Type="http://schemas.openxmlformats.org/officeDocument/2006/relationships/image" Target="../media/image11.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Åpningsside // rød med dekor">
    <p:bg>
      <p:bgPr>
        <a:solidFill>
          <a:schemeClr val="accent1"/>
        </a:solidFill>
        <a:effectLst/>
      </p:bgPr>
    </p:bg>
    <p:spTree>
      <p:nvGrpSpPr>
        <p:cNvPr id="1" name=""/>
        <p:cNvGrpSpPr/>
        <p:nvPr/>
      </p:nvGrpSpPr>
      <p:grpSpPr>
        <a:xfrm>
          <a:off x="0" y="0"/>
          <a:ext cx="0" cy="0"/>
          <a:chOff x="0" y="0"/>
          <a:chExt cx="0" cy="0"/>
        </a:xfrm>
      </p:grpSpPr>
      <p:sp>
        <p:nvSpPr>
          <p:cNvPr id="13" name="Rektangel 12"/>
          <p:cNvSpPr/>
          <p:nvPr userDrawn="1"/>
        </p:nvSpPr>
        <p:spPr>
          <a:xfrm>
            <a:off x="10402387" y="9028"/>
            <a:ext cx="1329070"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19" name="Rettvinklet trekant 18"/>
          <p:cNvSpPr/>
          <p:nvPr userDrawn="1"/>
        </p:nvSpPr>
        <p:spPr>
          <a:xfrm rot="8100000">
            <a:off x="5010922" y="3609755"/>
            <a:ext cx="6507366" cy="6575758"/>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24" name="Rettvinklet trekant 23"/>
          <p:cNvSpPr/>
          <p:nvPr userDrawn="1"/>
        </p:nvSpPr>
        <p:spPr>
          <a:xfrm rot="18900000">
            <a:off x="1686198" y="-1532932"/>
            <a:ext cx="2998903" cy="3001230"/>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25" name="Rettvinklet trekant 24"/>
          <p:cNvSpPr/>
          <p:nvPr userDrawn="1"/>
        </p:nvSpPr>
        <p:spPr>
          <a:xfrm rot="18900000">
            <a:off x="4205237" y="-360344"/>
            <a:ext cx="1431177" cy="1431176"/>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26" name="Rettvinklet trekant 25"/>
          <p:cNvSpPr/>
          <p:nvPr userDrawn="1"/>
        </p:nvSpPr>
        <p:spPr>
          <a:xfrm rot="18900000">
            <a:off x="8646348" y="1144304"/>
            <a:ext cx="270752" cy="270752"/>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27" name="Rettvinklet trekant 26"/>
          <p:cNvSpPr/>
          <p:nvPr userDrawn="1"/>
        </p:nvSpPr>
        <p:spPr>
          <a:xfrm rot="8100000">
            <a:off x="8919" y="4941778"/>
            <a:ext cx="3879704" cy="3879705"/>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800" dirty="0"/>
              <a:t> </a:t>
            </a:r>
          </a:p>
        </p:txBody>
      </p:sp>
      <p:sp>
        <p:nvSpPr>
          <p:cNvPr id="28" name="Rettvinklet trekant 27"/>
          <p:cNvSpPr/>
          <p:nvPr userDrawn="1"/>
        </p:nvSpPr>
        <p:spPr>
          <a:xfrm rot="18900000">
            <a:off x="9475614" y="1144304"/>
            <a:ext cx="270752" cy="270752"/>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29" name="Rettvinklet trekant 28"/>
          <p:cNvSpPr/>
          <p:nvPr userDrawn="1"/>
        </p:nvSpPr>
        <p:spPr>
          <a:xfrm rot="18900000">
            <a:off x="10734380" y="1144304"/>
            <a:ext cx="270752" cy="270752"/>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30" name="Bilde 29"/>
          <p:cNvPicPr>
            <a:picLocks noChangeAspect="1"/>
          </p:cNvPicPr>
          <p:nvPr userDrawn="1"/>
        </p:nvPicPr>
        <p:blipFill>
          <a:blip r:embed="rId2"/>
          <a:stretch>
            <a:fillRect/>
          </a:stretch>
        </p:blipFill>
        <p:spPr>
          <a:xfrm>
            <a:off x="4399815" y="2677659"/>
            <a:ext cx="3712520" cy="1502680"/>
          </a:xfrm>
          <a:prstGeom prst="rect">
            <a:avLst/>
          </a:prstGeom>
        </p:spPr>
      </p:pic>
      <p:sp>
        <p:nvSpPr>
          <p:cNvPr id="31" name="Rettvinklet trekant 30"/>
          <p:cNvSpPr/>
          <p:nvPr userDrawn="1"/>
        </p:nvSpPr>
        <p:spPr>
          <a:xfrm rot="5400000">
            <a:off x="7786" y="1357397"/>
            <a:ext cx="1201271" cy="1201271"/>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Tree>
    <p:extLst>
      <p:ext uri="{BB962C8B-B14F-4D97-AF65-F5344CB8AC3E}">
        <p14:creationId xmlns:p14="http://schemas.microsoft.com/office/powerpoint/2010/main" val="2059471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side // Sort-hvit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125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Åpningsside // rød">
    <p:bg>
      <p:bgPr>
        <a:solidFill>
          <a:schemeClr val="accent1"/>
        </a:solidFill>
        <a:effectLst/>
      </p:bgPr>
    </p:bg>
    <p:spTree>
      <p:nvGrpSpPr>
        <p:cNvPr id="1" name=""/>
        <p:cNvGrpSpPr/>
        <p:nvPr/>
      </p:nvGrpSpPr>
      <p:grpSpPr>
        <a:xfrm>
          <a:off x="0" y="0"/>
          <a:ext cx="0" cy="0"/>
          <a:chOff x="0" y="0"/>
          <a:chExt cx="0" cy="0"/>
        </a:xfrm>
      </p:grpSpPr>
      <p:sp>
        <p:nvSpPr>
          <p:cNvPr id="9" name="Rektangel 8"/>
          <p:cNvSpPr/>
          <p:nvPr userDrawn="1"/>
        </p:nvSpPr>
        <p:spPr>
          <a:xfrm>
            <a:off x="10272687" y="2"/>
            <a:ext cx="1635779"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4" name="Bilde 3"/>
          <p:cNvPicPr>
            <a:picLocks noChangeAspect="1"/>
          </p:cNvPicPr>
          <p:nvPr userDrawn="1"/>
        </p:nvPicPr>
        <p:blipFill>
          <a:blip r:embed="rId2"/>
          <a:stretch>
            <a:fillRect/>
          </a:stretch>
        </p:blipFill>
        <p:spPr>
          <a:xfrm>
            <a:off x="4239740" y="2677660"/>
            <a:ext cx="3712520" cy="15026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tel // rød">
    <p:bg>
      <p:bgPr>
        <a:solidFill>
          <a:schemeClr val="accent1"/>
        </a:solidFill>
        <a:effectLst/>
      </p:bgPr>
    </p:bg>
    <p:spTree>
      <p:nvGrpSpPr>
        <p:cNvPr id="1" name=""/>
        <p:cNvGrpSpPr/>
        <p:nvPr/>
      </p:nvGrpSpPr>
      <p:grpSpPr>
        <a:xfrm>
          <a:off x="0" y="0"/>
          <a:ext cx="0" cy="0"/>
          <a:chOff x="0" y="0"/>
          <a:chExt cx="0" cy="0"/>
        </a:xfrm>
      </p:grpSpPr>
      <p:sp>
        <p:nvSpPr>
          <p:cNvPr id="11" name="Footer Placeholder 4"/>
          <p:cNvSpPr>
            <a:spLocks noGrp="1"/>
          </p:cNvSpPr>
          <p:nvPr>
            <p:ph type="ftr" sz="quarter" idx="11"/>
          </p:nvPr>
        </p:nvSpPr>
        <p:spPr>
          <a:xfrm>
            <a:off x="365306" y="6543163"/>
            <a:ext cx="4160640" cy="365125"/>
          </a:xfrm>
          <a:prstGeom prst="rect">
            <a:avLst/>
          </a:prstGeom>
        </p:spPr>
        <p:txBody>
          <a:bodyPr/>
          <a:lstStyle>
            <a:lvl1pPr>
              <a:defRPr sz="1000" baseline="0">
                <a:solidFill>
                  <a:schemeClr val="bg1"/>
                </a:solidFill>
                <a:latin typeface="Arial" charset="0"/>
              </a:defRPr>
            </a:lvl1pPr>
          </a:lstStyle>
          <a:p>
            <a:endParaRPr lang="nb-NO" dirty="0"/>
          </a:p>
        </p:txBody>
      </p:sp>
      <p:sp>
        <p:nvSpPr>
          <p:cNvPr id="12" name="Rektangel 11"/>
          <p:cNvSpPr/>
          <p:nvPr userDrawn="1"/>
        </p:nvSpPr>
        <p:spPr>
          <a:xfrm>
            <a:off x="10666376" y="2"/>
            <a:ext cx="1226834"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13" name="Bilde 12"/>
          <p:cNvPicPr>
            <a:picLocks noChangeAspect="1"/>
          </p:cNvPicPr>
          <p:nvPr userDrawn="1"/>
        </p:nvPicPr>
        <p:blipFill>
          <a:blip r:embed="rId2"/>
          <a:stretch>
            <a:fillRect/>
          </a:stretch>
        </p:blipFill>
        <p:spPr>
          <a:xfrm>
            <a:off x="10853877" y="365584"/>
            <a:ext cx="854250" cy="374580"/>
          </a:xfrm>
          <a:prstGeom prst="rect">
            <a:avLst/>
          </a:prstGeom>
        </p:spPr>
      </p:pic>
      <p:sp>
        <p:nvSpPr>
          <p:cNvPr id="14" name="Title 1"/>
          <p:cNvSpPr>
            <a:spLocks noGrp="1"/>
          </p:cNvSpPr>
          <p:nvPr>
            <p:ph type="ctrTitle"/>
          </p:nvPr>
        </p:nvSpPr>
        <p:spPr>
          <a:xfrm>
            <a:off x="365308" y="2312991"/>
            <a:ext cx="11342819" cy="1822448"/>
          </a:xfrm>
          <a:prstGeom prst="rect">
            <a:avLst/>
          </a:prstGeom>
        </p:spPr>
        <p:txBody>
          <a:bodyPr vert="horz" anchor="t" anchorCtr="0">
            <a:normAutofit/>
          </a:bodyPr>
          <a:lstStyle>
            <a:lvl1pPr algn="l" fontAlgn="auto">
              <a:defRPr sz="4400" baseline="0">
                <a:solidFill>
                  <a:schemeClr val="bg1"/>
                </a:solidFill>
                <a:latin typeface="Arial" charset="0"/>
              </a:defRPr>
            </a:lvl1pPr>
          </a:lstStyle>
          <a:p>
            <a:r>
              <a:rPr lang="nb-NO" dirty="0"/>
              <a:t>Klikk for å redigere tittelstil</a:t>
            </a:r>
            <a:endParaRPr lang="en-US" dirty="0"/>
          </a:p>
        </p:txBody>
      </p:sp>
      <p:sp useBgFill="1">
        <p:nvSpPr>
          <p:cNvPr id="15" name="Subtitle 2"/>
          <p:cNvSpPr>
            <a:spLocks noGrp="1"/>
          </p:cNvSpPr>
          <p:nvPr>
            <p:ph type="subTitle" idx="1"/>
          </p:nvPr>
        </p:nvSpPr>
        <p:spPr>
          <a:xfrm>
            <a:off x="365305" y="4228642"/>
            <a:ext cx="10294343" cy="1090610"/>
          </a:xfrm>
        </p:spPr>
        <p:txBody>
          <a:bodyPr/>
          <a:lstStyle>
            <a:lvl1pPr marL="0" indent="0" algn="l">
              <a:buNone/>
              <a:defRPr sz="2400" baseline="0">
                <a:solidFill>
                  <a:schemeClr val="bg1"/>
                </a:solidFill>
              </a:defRPr>
            </a:lvl1pPr>
            <a:lvl2pPr marL="457197" indent="0" algn="ctr">
              <a:buNone/>
              <a:defRPr sz="2000"/>
            </a:lvl2pPr>
            <a:lvl3pPr marL="914395" indent="0" algn="ctr">
              <a:buNone/>
              <a:defRPr sz="1800"/>
            </a:lvl3pPr>
            <a:lvl4pPr marL="1371592" indent="0" algn="ctr">
              <a:buNone/>
              <a:defRPr sz="1600"/>
            </a:lvl4pPr>
            <a:lvl5pPr marL="1828789" indent="0" algn="ctr">
              <a:buNone/>
              <a:defRPr sz="1600"/>
            </a:lvl5pPr>
            <a:lvl6pPr marL="2285987" indent="0" algn="ctr">
              <a:buNone/>
              <a:defRPr sz="1600"/>
            </a:lvl6pPr>
            <a:lvl7pPr marL="2743184" indent="0" algn="ctr">
              <a:buNone/>
              <a:defRPr sz="1600"/>
            </a:lvl7pPr>
            <a:lvl8pPr marL="3200381" indent="0" algn="ctr">
              <a:buNone/>
              <a:defRPr sz="1600"/>
            </a:lvl8pPr>
            <a:lvl9pPr marL="3657579" indent="0" algn="ctr">
              <a:buNone/>
              <a:defRPr sz="1600"/>
            </a:lvl9pPr>
          </a:lstStyle>
          <a:p>
            <a:r>
              <a:rPr lang="nb-NO" dirty="0"/>
              <a:t>Klikk for å redigere undertittelstil i malen</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 Spalte // rød">
    <p:bg>
      <p:bgPr>
        <a:solidFill>
          <a:schemeClr val="accent1"/>
        </a:solidFill>
        <a:effectLst/>
      </p:bgPr>
    </p:bg>
    <p:spTree>
      <p:nvGrpSpPr>
        <p:cNvPr id="1" name=""/>
        <p:cNvGrpSpPr/>
        <p:nvPr/>
      </p:nvGrpSpPr>
      <p:grpSpPr>
        <a:xfrm>
          <a:off x="0" y="0"/>
          <a:ext cx="0" cy="0"/>
          <a:chOff x="0" y="0"/>
          <a:chExt cx="0" cy="0"/>
        </a:xfrm>
      </p:grpSpPr>
      <p:sp>
        <p:nvSpPr>
          <p:cNvPr id="7" name="Rektangel 6"/>
          <p:cNvSpPr/>
          <p:nvPr userDrawn="1"/>
        </p:nvSpPr>
        <p:spPr>
          <a:xfrm>
            <a:off x="10666376" y="2"/>
            <a:ext cx="1226834"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10" name="Bilde 9"/>
          <p:cNvPicPr>
            <a:picLocks noChangeAspect="1"/>
          </p:cNvPicPr>
          <p:nvPr userDrawn="1"/>
        </p:nvPicPr>
        <p:blipFill>
          <a:blip r:embed="rId2"/>
          <a:stretch>
            <a:fillRect/>
          </a:stretch>
        </p:blipFill>
        <p:spPr>
          <a:xfrm>
            <a:off x="10853877" y="365584"/>
            <a:ext cx="854250" cy="374580"/>
          </a:xfrm>
          <a:prstGeom prst="rect">
            <a:avLst/>
          </a:prstGeom>
        </p:spPr>
      </p:pic>
      <p:sp>
        <p:nvSpPr>
          <p:cNvPr id="11" name="Footer Placeholder 4"/>
          <p:cNvSpPr>
            <a:spLocks noGrp="1"/>
          </p:cNvSpPr>
          <p:nvPr>
            <p:ph type="ftr" sz="quarter" idx="11"/>
          </p:nvPr>
        </p:nvSpPr>
        <p:spPr>
          <a:xfrm>
            <a:off x="395748" y="6543162"/>
            <a:ext cx="3343275" cy="365125"/>
          </a:xfrm>
          <a:prstGeom prst="rect">
            <a:avLst/>
          </a:prstGeom>
        </p:spPr>
        <p:txBody>
          <a:bodyPr/>
          <a:lstStyle>
            <a:lvl1pPr>
              <a:defRPr sz="1000" baseline="0">
                <a:solidFill>
                  <a:schemeClr val="bg1"/>
                </a:solidFill>
                <a:latin typeface="Arial" charset="0"/>
              </a:defRPr>
            </a:lvl1pPr>
          </a:lstStyle>
          <a:p>
            <a:endParaRPr lang="nb-NO" dirty="0"/>
          </a:p>
        </p:txBody>
      </p:sp>
      <p:sp>
        <p:nvSpPr>
          <p:cNvPr id="12" name="Title 1"/>
          <p:cNvSpPr>
            <a:spLocks noGrp="1"/>
          </p:cNvSpPr>
          <p:nvPr>
            <p:ph type="title"/>
          </p:nvPr>
        </p:nvSpPr>
        <p:spPr>
          <a:xfrm>
            <a:off x="383603" y="349708"/>
            <a:ext cx="9754184" cy="1325563"/>
          </a:xfrm>
          <a:prstGeom prst="rect">
            <a:avLst/>
          </a:prstGeom>
        </p:spPr>
        <p:txBody>
          <a:bodyPr/>
          <a:lstStyle>
            <a:lvl1pPr>
              <a:defRPr>
                <a:solidFill>
                  <a:schemeClr val="bg1"/>
                </a:solidFill>
              </a:defRPr>
            </a:lvl1pPr>
          </a:lstStyle>
          <a:p>
            <a:r>
              <a:rPr lang="nb-NO"/>
              <a:t>Klikk for å redigere tittelstil</a:t>
            </a:r>
            <a:endParaRPr lang="en-US" dirty="0"/>
          </a:p>
        </p:txBody>
      </p:sp>
      <p:sp>
        <p:nvSpPr>
          <p:cNvPr id="13" name="Content Placeholder 2"/>
          <p:cNvSpPr>
            <a:spLocks noGrp="1"/>
          </p:cNvSpPr>
          <p:nvPr>
            <p:ph idx="1"/>
          </p:nvPr>
        </p:nvSpPr>
        <p:spPr>
          <a:xfrm>
            <a:off x="383602" y="1848467"/>
            <a:ext cx="11158475" cy="459166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dirty="0"/>
          </a:p>
        </p:txBody>
      </p:sp>
    </p:spTree>
    <p:extLst>
      <p:ext uri="{BB962C8B-B14F-4D97-AF65-F5344CB8AC3E}">
        <p14:creationId xmlns:p14="http://schemas.microsoft.com/office/powerpoint/2010/main" val="453503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Spalter // rød">
    <p:bg>
      <p:bgPr>
        <a:solidFill>
          <a:schemeClr val="accent1"/>
        </a:solidFill>
        <a:effectLst/>
      </p:bgPr>
    </p:bg>
    <p:spTree>
      <p:nvGrpSpPr>
        <p:cNvPr id="1" name=""/>
        <p:cNvGrpSpPr/>
        <p:nvPr/>
      </p:nvGrpSpPr>
      <p:grpSpPr>
        <a:xfrm>
          <a:off x="0" y="0"/>
          <a:ext cx="0" cy="0"/>
          <a:chOff x="0" y="0"/>
          <a:chExt cx="0" cy="0"/>
        </a:xfrm>
      </p:grpSpPr>
      <p:sp>
        <p:nvSpPr>
          <p:cNvPr id="11" name="Rektangel 10"/>
          <p:cNvSpPr/>
          <p:nvPr userDrawn="1"/>
        </p:nvSpPr>
        <p:spPr>
          <a:xfrm>
            <a:off x="10666376" y="2"/>
            <a:ext cx="1226834"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12" name="Bilde 11"/>
          <p:cNvPicPr>
            <a:picLocks noChangeAspect="1"/>
          </p:cNvPicPr>
          <p:nvPr userDrawn="1"/>
        </p:nvPicPr>
        <p:blipFill>
          <a:blip r:embed="rId2"/>
          <a:stretch>
            <a:fillRect/>
          </a:stretch>
        </p:blipFill>
        <p:spPr>
          <a:xfrm>
            <a:off x="10853877" y="365584"/>
            <a:ext cx="854250" cy="374580"/>
          </a:xfrm>
          <a:prstGeom prst="rect">
            <a:avLst/>
          </a:prstGeom>
        </p:spPr>
      </p:pic>
      <p:sp>
        <p:nvSpPr>
          <p:cNvPr id="13" name="Footer Placeholder 4"/>
          <p:cNvSpPr>
            <a:spLocks noGrp="1"/>
          </p:cNvSpPr>
          <p:nvPr>
            <p:ph type="ftr" sz="quarter" idx="11"/>
          </p:nvPr>
        </p:nvSpPr>
        <p:spPr>
          <a:xfrm>
            <a:off x="395748" y="6543162"/>
            <a:ext cx="3343275" cy="365125"/>
          </a:xfrm>
          <a:prstGeom prst="rect">
            <a:avLst/>
          </a:prstGeom>
        </p:spPr>
        <p:txBody>
          <a:bodyPr/>
          <a:lstStyle>
            <a:lvl1pPr>
              <a:defRPr sz="1000" baseline="0">
                <a:solidFill>
                  <a:schemeClr val="bg1"/>
                </a:solidFill>
                <a:latin typeface="Arial" charset="0"/>
              </a:defRPr>
            </a:lvl1pPr>
          </a:lstStyle>
          <a:p>
            <a:endParaRPr lang="nb-NO" dirty="0"/>
          </a:p>
        </p:txBody>
      </p:sp>
      <p:sp>
        <p:nvSpPr>
          <p:cNvPr id="14" name="Title 1"/>
          <p:cNvSpPr>
            <a:spLocks noGrp="1"/>
          </p:cNvSpPr>
          <p:nvPr>
            <p:ph type="title"/>
          </p:nvPr>
        </p:nvSpPr>
        <p:spPr>
          <a:xfrm>
            <a:off x="383602" y="349708"/>
            <a:ext cx="9906491" cy="1325563"/>
          </a:xfrm>
          <a:prstGeom prst="rect">
            <a:avLst/>
          </a:prstGeom>
        </p:spPr>
        <p:txBody>
          <a:bodyPr/>
          <a:lstStyle>
            <a:lvl1pPr>
              <a:defRPr>
                <a:solidFill>
                  <a:schemeClr val="bg1"/>
                </a:solidFill>
              </a:defRPr>
            </a:lvl1pPr>
          </a:lstStyle>
          <a:p>
            <a:r>
              <a:rPr lang="nb-NO"/>
              <a:t>Klikk for å redigere tittelstil</a:t>
            </a:r>
            <a:endParaRPr lang="en-US" dirty="0"/>
          </a:p>
        </p:txBody>
      </p:sp>
      <p:sp>
        <p:nvSpPr>
          <p:cNvPr id="15" name="Content Placeholder 2"/>
          <p:cNvSpPr>
            <a:spLocks noGrp="1"/>
          </p:cNvSpPr>
          <p:nvPr>
            <p:ph idx="1"/>
          </p:nvPr>
        </p:nvSpPr>
        <p:spPr>
          <a:xfrm>
            <a:off x="383602" y="1848467"/>
            <a:ext cx="5526394" cy="459166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endParaRPr lang="en-US" dirty="0"/>
          </a:p>
        </p:txBody>
      </p:sp>
      <p:sp>
        <p:nvSpPr>
          <p:cNvPr id="16" name="Content Placeholder 2"/>
          <p:cNvSpPr>
            <a:spLocks noGrp="1"/>
          </p:cNvSpPr>
          <p:nvPr>
            <p:ph idx="12"/>
          </p:nvPr>
        </p:nvSpPr>
        <p:spPr>
          <a:xfrm>
            <a:off x="6181902" y="1848466"/>
            <a:ext cx="5526394" cy="459166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side // rød">
    <p:bg>
      <p:bgPr>
        <a:solidFill>
          <a:schemeClr val="accent1"/>
        </a:solidFill>
        <a:effectLst/>
      </p:bgPr>
    </p:bg>
    <p:spTree>
      <p:nvGrpSpPr>
        <p:cNvPr id="1" name=""/>
        <p:cNvGrpSpPr/>
        <p:nvPr/>
      </p:nvGrpSpPr>
      <p:grpSpPr>
        <a:xfrm>
          <a:off x="0" y="0"/>
          <a:ext cx="0" cy="0"/>
          <a:chOff x="0" y="0"/>
          <a:chExt cx="0" cy="0"/>
        </a:xfrm>
      </p:grpSpPr>
      <p:sp>
        <p:nvSpPr>
          <p:cNvPr id="4" name="Rektangel 3"/>
          <p:cNvSpPr/>
          <p:nvPr userDrawn="1"/>
        </p:nvSpPr>
        <p:spPr>
          <a:xfrm>
            <a:off x="10666376" y="2"/>
            <a:ext cx="1226834"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5" name="Bilde 4"/>
          <p:cNvPicPr>
            <a:picLocks noChangeAspect="1"/>
          </p:cNvPicPr>
          <p:nvPr userDrawn="1"/>
        </p:nvPicPr>
        <p:blipFill>
          <a:blip r:embed="rId2"/>
          <a:stretch>
            <a:fillRect/>
          </a:stretch>
        </p:blipFill>
        <p:spPr>
          <a:xfrm>
            <a:off x="10853877" y="365584"/>
            <a:ext cx="854250" cy="3745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rkløveren">
    <p:spTree>
      <p:nvGrpSpPr>
        <p:cNvPr id="1" name=""/>
        <p:cNvGrpSpPr/>
        <p:nvPr/>
      </p:nvGrpSpPr>
      <p:grpSpPr>
        <a:xfrm>
          <a:off x="0" y="0"/>
          <a:ext cx="0" cy="0"/>
          <a:chOff x="0" y="0"/>
          <a:chExt cx="0" cy="0"/>
        </a:xfrm>
      </p:grpSpPr>
      <p:pic>
        <p:nvPicPr>
          <p:cNvPr id="29" name="Bilde 28"/>
          <p:cNvPicPr>
            <a:picLocks noChangeAspect="1"/>
          </p:cNvPicPr>
          <p:nvPr userDrawn="1"/>
        </p:nvPicPr>
        <p:blipFill>
          <a:blip r:embed="rId2"/>
          <a:stretch>
            <a:fillRect/>
          </a:stretch>
        </p:blipFill>
        <p:spPr>
          <a:xfrm>
            <a:off x="6095995" y="3428999"/>
            <a:ext cx="6316448" cy="3552999"/>
          </a:xfrm>
          <a:prstGeom prst="rect">
            <a:avLst/>
          </a:prstGeom>
        </p:spPr>
      </p:pic>
      <p:pic>
        <p:nvPicPr>
          <p:cNvPr id="40" name="Bilde 39"/>
          <p:cNvPicPr>
            <a:picLocks noChangeAspect="1"/>
          </p:cNvPicPr>
          <p:nvPr userDrawn="1"/>
        </p:nvPicPr>
        <p:blipFill>
          <a:blip r:embed="rId3">
            <a:alphaModFix amt="15000"/>
          </a:blip>
          <a:stretch>
            <a:fillRect/>
          </a:stretch>
        </p:blipFill>
        <p:spPr>
          <a:xfrm>
            <a:off x="8859445" y="3429000"/>
            <a:ext cx="3552998" cy="3552998"/>
          </a:xfrm>
          <a:prstGeom prst="rect">
            <a:avLst/>
          </a:prstGeom>
        </p:spPr>
      </p:pic>
      <p:pic>
        <p:nvPicPr>
          <p:cNvPr id="31" name="Bilde 30"/>
          <p:cNvPicPr>
            <a:picLocks noChangeAspect="1"/>
          </p:cNvPicPr>
          <p:nvPr userDrawn="1"/>
        </p:nvPicPr>
        <p:blipFill>
          <a:blip r:embed="rId4"/>
          <a:stretch>
            <a:fillRect/>
          </a:stretch>
        </p:blipFill>
        <p:spPr>
          <a:xfrm>
            <a:off x="6096000" y="-128334"/>
            <a:ext cx="6324151" cy="3557334"/>
          </a:xfrm>
          <a:prstGeom prst="rect">
            <a:avLst/>
          </a:prstGeom>
        </p:spPr>
      </p:pic>
      <p:pic>
        <p:nvPicPr>
          <p:cNvPr id="39" name="Bilde 38"/>
          <p:cNvPicPr>
            <a:picLocks noChangeAspect="1"/>
          </p:cNvPicPr>
          <p:nvPr userDrawn="1"/>
        </p:nvPicPr>
        <p:blipFill>
          <a:blip r:embed="rId5">
            <a:alphaModFix amt="15000"/>
          </a:blip>
          <a:stretch>
            <a:fillRect/>
          </a:stretch>
        </p:blipFill>
        <p:spPr>
          <a:xfrm>
            <a:off x="5309967" y="-120865"/>
            <a:ext cx="7102476" cy="3551238"/>
          </a:xfrm>
          <a:prstGeom prst="rect">
            <a:avLst/>
          </a:prstGeom>
        </p:spPr>
      </p:pic>
      <p:pic>
        <p:nvPicPr>
          <p:cNvPr id="30" name="Bilde 29"/>
          <p:cNvPicPr>
            <a:picLocks noChangeAspect="1"/>
          </p:cNvPicPr>
          <p:nvPr userDrawn="1"/>
        </p:nvPicPr>
        <p:blipFill>
          <a:blip r:embed="rId6"/>
          <a:stretch>
            <a:fillRect/>
          </a:stretch>
        </p:blipFill>
        <p:spPr>
          <a:xfrm>
            <a:off x="-228156" y="3428999"/>
            <a:ext cx="6324157" cy="3561839"/>
          </a:xfrm>
          <a:prstGeom prst="rect">
            <a:avLst/>
          </a:prstGeom>
        </p:spPr>
      </p:pic>
      <p:pic>
        <p:nvPicPr>
          <p:cNvPr id="38" name="Bilde 37"/>
          <p:cNvPicPr>
            <a:picLocks noChangeAspect="1"/>
          </p:cNvPicPr>
          <p:nvPr userDrawn="1"/>
        </p:nvPicPr>
        <p:blipFill>
          <a:blip r:embed="rId7">
            <a:alphaModFix amt="15000"/>
          </a:blip>
          <a:stretch>
            <a:fillRect/>
          </a:stretch>
        </p:blipFill>
        <p:spPr>
          <a:xfrm>
            <a:off x="-228156" y="3431745"/>
            <a:ext cx="6328011" cy="3951149"/>
          </a:xfrm>
          <a:prstGeom prst="rect">
            <a:avLst/>
          </a:prstGeom>
        </p:spPr>
      </p:pic>
      <p:pic>
        <p:nvPicPr>
          <p:cNvPr id="32" name="Bilde 31"/>
          <p:cNvPicPr>
            <a:picLocks noChangeAspect="1"/>
          </p:cNvPicPr>
          <p:nvPr userDrawn="1"/>
        </p:nvPicPr>
        <p:blipFill>
          <a:blip r:embed="rId8"/>
          <a:stretch>
            <a:fillRect/>
          </a:stretch>
        </p:blipFill>
        <p:spPr>
          <a:xfrm>
            <a:off x="-228156" y="-128337"/>
            <a:ext cx="6324156" cy="3557338"/>
          </a:xfrm>
          <a:prstGeom prst="rect">
            <a:avLst/>
          </a:prstGeom>
        </p:spPr>
      </p:pic>
      <p:pic>
        <p:nvPicPr>
          <p:cNvPr id="37" name="Bilde 36"/>
          <p:cNvPicPr>
            <a:picLocks noChangeAspect="1"/>
          </p:cNvPicPr>
          <p:nvPr userDrawn="1"/>
        </p:nvPicPr>
        <p:blipFill>
          <a:blip r:embed="rId9">
            <a:alphaModFix amt="15000"/>
          </a:blip>
          <a:stretch>
            <a:fillRect/>
          </a:stretch>
        </p:blipFill>
        <p:spPr>
          <a:xfrm>
            <a:off x="-228156" y="-212778"/>
            <a:ext cx="6360661" cy="3639032"/>
          </a:xfrm>
          <a:prstGeom prst="rect">
            <a:avLst/>
          </a:prstGeom>
        </p:spPr>
      </p:pic>
      <p:pic>
        <p:nvPicPr>
          <p:cNvPr id="33" name="Bilde 32"/>
          <p:cNvPicPr>
            <a:picLocks noChangeAspect="1"/>
          </p:cNvPicPr>
          <p:nvPr userDrawn="1"/>
        </p:nvPicPr>
        <p:blipFill>
          <a:blip r:embed="rId10">
            <a:extLst>
              <a:ext uri="{28A0092B-C50C-407E-A947-70E740481C1C}">
                <a14:useLocalDpi xmlns:a14="http://schemas.microsoft.com/office/drawing/2010/main"/>
              </a:ext>
            </a:extLst>
          </a:blip>
          <a:stretch>
            <a:fillRect/>
          </a:stretch>
        </p:blipFill>
        <p:spPr>
          <a:xfrm>
            <a:off x="8128697" y="4690448"/>
            <a:ext cx="2242878" cy="1030100"/>
          </a:xfrm>
          <a:prstGeom prst="rect">
            <a:avLst/>
          </a:prstGeom>
        </p:spPr>
      </p:pic>
      <p:pic>
        <p:nvPicPr>
          <p:cNvPr id="34" name="Bilde 33"/>
          <p:cNvPicPr>
            <a:picLocks noChangeAspect="1"/>
          </p:cNvPicPr>
          <p:nvPr userDrawn="1"/>
        </p:nvPicPr>
        <p:blipFill>
          <a:blip r:embed="rId11">
            <a:extLst>
              <a:ext uri="{28A0092B-C50C-407E-A947-70E740481C1C}">
                <a14:useLocalDpi xmlns:a14="http://schemas.microsoft.com/office/drawing/2010/main"/>
              </a:ext>
            </a:extLst>
          </a:blip>
          <a:stretch>
            <a:fillRect/>
          </a:stretch>
        </p:blipFill>
        <p:spPr>
          <a:xfrm>
            <a:off x="1832205" y="1135897"/>
            <a:ext cx="2227010" cy="1022812"/>
          </a:xfrm>
          <a:prstGeom prst="rect">
            <a:avLst/>
          </a:prstGeom>
        </p:spPr>
      </p:pic>
      <p:pic>
        <p:nvPicPr>
          <p:cNvPr id="35" name="Bilde 34"/>
          <p:cNvPicPr>
            <a:picLocks noChangeAspect="1"/>
          </p:cNvPicPr>
          <p:nvPr userDrawn="1"/>
        </p:nvPicPr>
        <p:blipFill>
          <a:blip r:embed="rId12">
            <a:extLst>
              <a:ext uri="{28A0092B-C50C-407E-A947-70E740481C1C}">
                <a14:useLocalDpi xmlns:a14="http://schemas.microsoft.com/office/drawing/2010/main"/>
              </a:ext>
            </a:extLst>
          </a:blip>
          <a:stretch>
            <a:fillRect/>
          </a:stretch>
        </p:blipFill>
        <p:spPr>
          <a:xfrm>
            <a:off x="8156361" y="1135896"/>
            <a:ext cx="2227012" cy="1022814"/>
          </a:xfrm>
          <a:prstGeom prst="rect">
            <a:avLst/>
          </a:prstGeom>
        </p:spPr>
      </p:pic>
      <p:pic>
        <p:nvPicPr>
          <p:cNvPr id="36" name="Bilde 35"/>
          <p:cNvPicPr>
            <a:picLocks noChangeAspect="1"/>
          </p:cNvPicPr>
          <p:nvPr userDrawn="1"/>
        </p:nvPicPr>
        <p:blipFill>
          <a:blip r:embed="rId13">
            <a:extLst>
              <a:ext uri="{28A0092B-C50C-407E-A947-70E740481C1C}">
                <a14:useLocalDpi xmlns:a14="http://schemas.microsoft.com/office/drawing/2010/main"/>
              </a:ext>
            </a:extLst>
          </a:blip>
          <a:stretch>
            <a:fillRect/>
          </a:stretch>
        </p:blipFill>
        <p:spPr>
          <a:xfrm>
            <a:off x="1820416" y="4690448"/>
            <a:ext cx="2227008" cy="1022814"/>
          </a:xfrm>
          <a:prstGeom prst="rect">
            <a:avLst/>
          </a:prstGeom>
        </p:spPr>
      </p:pic>
    </p:spTree>
    <p:extLst>
      <p:ext uri="{BB962C8B-B14F-4D97-AF65-F5344CB8AC3E}">
        <p14:creationId xmlns:p14="http://schemas.microsoft.com/office/powerpoint/2010/main" val="2094783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nb-NO"/>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nb-NO"/>
          </a:p>
        </p:txBody>
      </p:sp>
      <p:sp>
        <p:nvSpPr>
          <p:cNvPr id="4" name="Date Placeholder 3"/>
          <p:cNvSpPr>
            <a:spLocks noGrp="1"/>
          </p:cNvSpPr>
          <p:nvPr>
            <p:ph type="dt" sz="half" idx="10"/>
          </p:nvPr>
        </p:nvSpPr>
        <p:spPr>
          <a:xfrm>
            <a:off x="914400" y="6477001"/>
            <a:ext cx="2844800" cy="365125"/>
          </a:xfrm>
          <a:prstGeom prst="rect">
            <a:avLst/>
          </a:prstGeom>
        </p:spPr>
        <p:txBody>
          <a:bodyPr/>
          <a:lstStyle>
            <a:lvl1pPr fontAlgn="auto">
              <a:spcBef>
                <a:spcPts val="0"/>
              </a:spcBef>
              <a:spcAft>
                <a:spcPts val="0"/>
              </a:spcAft>
              <a:defRPr>
                <a:latin typeface="+mn-lt"/>
                <a:cs typeface="+mn-cs"/>
              </a:defRPr>
            </a:lvl1pPr>
          </a:lstStyle>
          <a:p>
            <a:pPr>
              <a:defRPr/>
            </a:pPr>
            <a:r>
              <a:rPr lang="nb-NO"/>
              <a:t>25.02.2013</a:t>
            </a:r>
          </a:p>
        </p:txBody>
      </p:sp>
      <p:sp>
        <p:nvSpPr>
          <p:cNvPr id="5" name="Footer Placeholder 4"/>
          <p:cNvSpPr>
            <a:spLocks noGrp="1"/>
          </p:cNvSpPr>
          <p:nvPr>
            <p:ph type="ftr" sz="quarter" idx="11"/>
          </p:nvPr>
        </p:nvSpPr>
        <p:spPr>
          <a:xfrm>
            <a:off x="3352800" y="6477001"/>
            <a:ext cx="3860800" cy="365125"/>
          </a:xfrm>
          <a:prstGeom prst="rect">
            <a:avLst/>
          </a:prstGeom>
        </p:spPr>
        <p:txBody>
          <a:bodyPr/>
          <a:lstStyle>
            <a:lvl1pPr fontAlgn="auto">
              <a:spcBef>
                <a:spcPts val="0"/>
              </a:spcBef>
              <a:spcAft>
                <a:spcPts val="0"/>
              </a:spcAft>
              <a:defRPr>
                <a:latin typeface="+mn-lt"/>
                <a:cs typeface="+mn-cs"/>
              </a:defRPr>
            </a:lvl1pPr>
          </a:lstStyle>
          <a:p>
            <a:pPr>
              <a:defRPr/>
            </a:pPr>
            <a:endParaRPr lang="nb-NO"/>
          </a:p>
        </p:txBody>
      </p:sp>
      <p:sp>
        <p:nvSpPr>
          <p:cNvPr id="6" name="Slide Number Placeholder 5"/>
          <p:cNvSpPr>
            <a:spLocks noGrp="1"/>
          </p:cNvSpPr>
          <p:nvPr>
            <p:ph type="sldNum" sz="quarter" idx="12"/>
          </p:nvPr>
        </p:nvSpPr>
        <p:spPr/>
        <p:txBody>
          <a:bodyPr/>
          <a:lstStyle>
            <a:lvl1pPr>
              <a:defRPr/>
            </a:lvl1pPr>
          </a:lstStyle>
          <a:p>
            <a:pPr>
              <a:defRPr/>
            </a:pPr>
            <a:fld id="{73879201-911C-42DC-A49D-EA2E52F02787}" type="slidenum">
              <a:rPr lang="nb-NO"/>
              <a:pPr>
                <a:defRPr/>
              </a:pPr>
              <a:t>‹#›</a:t>
            </a:fld>
            <a:endParaRPr lang="nb-NO"/>
          </a:p>
        </p:txBody>
      </p:sp>
    </p:spTree>
    <p:extLst>
      <p:ext uri="{BB962C8B-B14F-4D97-AF65-F5344CB8AC3E}">
        <p14:creationId xmlns:p14="http://schemas.microsoft.com/office/powerpoint/2010/main" val="39397713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7"/>
          <p:cNvCxnSpPr/>
          <p:nvPr/>
        </p:nvCxnSpPr>
        <p:spPr>
          <a:xfrm>
            <a:off x="0" y="908050"/>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527381" y="188640"/>
            <a:ext cx="10972800" cy="634082"/>
          </a:xfrm>
        </p:spPr>
        <p:txBody>
          <a:bodyPr>
            <a:normAutofit/>
          </a:bodyPr>
          <a:lstStyle/>
          <a:p>
            <a:r>
              <a:rPr lang="en-US"/>
              <a:t>Click to edit Master title style</a:t>
            </a:r>
            <a:endParaRPr lang="nb-NO" dirty="0"/>
          </a:p>
        </p:txBody>
      </p:sp>
      <p:sp>
        <p:nvSpPr>
          <p:cNvPr id="3" name="Content Placeholder 2"/>
          <p:cNvSpPr>
            <a:spLocks noGrp="1"/>
          </p:cNvSpPr>
          <p:nvPr>
            <p:ph idx="1"/>
          </p:nvPr>
        </p:nvSpPr>
        <p:spPr>
          <a:xfrm>
            <a:off x="609600" y="1124744"/>
            <a:ext cx="10972800" cy="525658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5" name="Date Placeholder 3"/>
          <p:cNvSpPr>
            <a:spLocks noGrp="1"/>
          </p:cNvSpPr>
          <p:nvPr>
            <p:ph type="dt" sz="half" idx="10"/>
          </p:nvPr>
        </p:nvSpPr>
        <p:spPr>
          <a:xfrm>
            <a:off x="914400" y="6477001"/>
            <a:ext cx="2844800" cy="365125"/>
          </a:xfrm>
          <a:prstGeom prst="rect">
            <a:avLst/>
          </a:prstGeom>
        </p:spPr>
        <p:txBody>
          <a:bodyPr/>
          <a:lstStyle>
            <a:lvl1pPr fontAlgn="auto">
              <a:spcBef>
                <a:spcPts val="0"/>
              </a:spcBef>
              <a:spcAft>
                <a:spcPts val="0"/>
              </a:spcAft>
              <a:defRPr>
                <a:latin typeface="+mn-lt"/>
                <a:cs typeface="+mn-cs"/>
              </a:defRPr>
            </a:lvl1pPr>
          </a:lstStyle>
          <a:p>
            <a:pPr>
              <a:defRPr/>
            </a:pPr>
            <a:r>
              <a:rPr lang="nb-NO"/>
              <a:t>25.02.2013</a:t>
            </a:r>
          </a:p>
        </p:txBody>
      </p:sp>
      <p:sp>
        <p:nvSpPr>
          <p:cNvPr id="6" name="Footer Placeholder 4"/>
          <p:cNvSpPr>
            <a:spLocks noGrp="1"/>
          </p:cNvSpPr>
          <p:nvPr>
            <p:ph type="ftr" sz="quarter" idx="11"/>
          </p:nvPr>
        </p:nvSpPr>
        <p:spPr>
          <a:xfrm>
            <a:off x="3352800" y="6477001"/>
            <a:ext cx="3860800" cy="365125"/>
          </a:xfrm>
          <a:prstGeom prst="rect">
            <a:avLst/>
          </a:prstGeom>
        </p:spPr>
        <p:txBody>
          <a:bodyPr/>
          <a:lstStyle>
            <a:lvl1pPr fontAlgn="auto">
              <a:spcBef>
                <a:spcPts val="0"/>
              </a:spcBef>
              <a:spcAft>
                <a:spcPts val="0"/>
              </a:spcAft>
              <a:defRPr>
                <a:latin typeface="+mn-lt"/>
                <a:cs typeface="+mn-cs"/>
              </a:defRPr>
            </a:lvl1pPr>
          </a:lstStyle>
          <a:p>
            <a:pPr>
              <a:defRPr/>
            </a:pPr>
            <a:endParaRPr lang="nb-NO"/>
          </a:p>
        </p:txBody>
      </p:sp>
      <p:sp>
        <p:nvSpPr>
          <p:cNvPr id="7" name="Slide Number Placeholder 5"/>
          <p:cNvSpPr>
            <a:spLocks noGrp="1"/>
          </p:cNvSpPr>
          <p:nvPr>
            <p:ph type="sldNum" sz="quarter" idx="12"/>
          </p:nvPr>
        </p:nvSpPr>
        <p:spPr/>
        <p:txBody>
          <a:bodyPr/>
          <a:lstStyle>
            <a:lvl1pPr>
              <a:defRPr/>
            </a:lvl1pPr>
          </a:lstStyle>
          <a:p>
            <a:pPr>
              <a:defRPr/>
            </a:pPr>
            <a:fld id="{A3BBE54A-880F-4DAA-9472-AD5F1BB77BA1}" type="slidenum">
              <a:rPr lang="nb-NO"/>
              <a:pPr>
                <a:defRPr/>
              </a:pPr>
              <a:t>‹#›</a:t>
            </a:fld>
            <a:endParaRPr lang="nb-NO"/>
          </a:p>
        </p:txBody>
      </p:sp>
    </p:spTree>
    <p:extLst>
      <p:ext uri="{BB962C8B-B14F-4D97-AF65-F5344CB8AC3E}">
        <p14:creationId xmlns:p14="http://schemas.microsoft.com/office/powerpoint/2010/main" val="158187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 rød med dekor">
    <p:bg>
      <p:bgPr>
        <a:solidFill>
          <a:schemeClr val="accent1"/>
        </a:solidFill>
        <a:effectLst/>
      </p:bgPr>
    </p:bg>
    <p:spTree>
      <p:nvGrpSpPr>
        <p:cNvPr id="1" name=""/>
        <p:cNvGrpSpPr/>
        <p:nvPr/>
      </p:nvGrpSpPr>
      <p:grpSpPr>
        <a:xfrm>
          <a:off x="0" y="0"/>
          <a:ext cx="0" cy="0"/>
          <a:chOff x="0" y="0"/>
          <a:chExt cx="0" cy="0"/>
        </a:xfrm>
      </p:grpSpPr>
      <p:sp>
        <p:nvSpPr>
          <p:cNvPr id="13" name="Rettvinklet trekant 12"/>
          <p:cNvSpPr/>
          <p:nvPr userDrawn="1"/>
        </p:nvSpPr>
        <p:spPr>
          <a:xfrm rot="8100000">
            <a:off x="7461751" y="4316900"/>
            <a:ext cx="5089626" cy="5089625"/>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800" dirty="0"/>
              <a:t> </a:t>
            </a:r>
          </a:p>
        </p:txBody>
      </p:sp>
      <p:sp>
        <p:nvSpPr>
          <p:cNvPr id="14" name="Rettvinklet trekant 13"/>
          <p:cNvSpPr/>
          <p:nvPr userDrawn="1"/>
        </p:nvSpPr>
        <p:spPr>
          <a:xfrm rot="8100000">
            <a:off x="5321508" y="5775588"/>
            <a:ext cx="2172291" cy="2172291"/>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800" dirty="0"/>
              <a:t> </a:t>
            </a:r>
          </a:p>
        </p:txBody>
      </p:sp>
      <p:sp>
        <p:nvSpPr>
          <p:cNvPr id="15" name="Rettvinklet trekant 14"/>
          <p:cNvSpPr/>
          <p:nvPr userDrawn="1"/>
        </p:nvSpPr>
        <p:spPr>
          <a:xfrm rot="18900000">
            <a:off x="-803140" y="-2187185"/>
            <a:ext cx="4371264" cy="4371264"/>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16" name="Rettvinklet trekant 15"/>
          <p:cNvSpPr/>
          <p:nvPr userDrawn="1"/>
        </p:nvSpPr>
        <p:spPr>
          <a:xfrm rot="18900000">
            <a:off x="3555304" y="-344892"/>
            <a:ext cx="1379865" cy="1379865"/>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17" name="Rettvinklet trekant 16"/>
          <p:cNvSpPr/>
          <p:nvPr userDrawn="1"/>
        </p:nvSpPr>
        <p:spPr>
          <a:xfrm rot="18900000">
            <a:off x="5435367" y="610361"/>
            <a:ext cx="277577" cy="277577"/>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19" name="Rettvinklet trekant 18"/>
          <p:cNvSpPr/>
          <p:nvPr userDrawn="1"/>
        </p:nvSpPr>
        <p:spPr>
          <a:xfrm rot="5400000">
            <a:off x="0" y="1701328"/>
            <a:ext cx="1161061" cy="1161061"/>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30" name="Title 1"/>
          <p:cNvSpPr>
            <a:spLocks noGrp="1"/>
          </p:cNvSpPr>
          <p:nvPr>
            <p:ph type="ctrTitle"/>
          </p:nvPr>
        </p:nvSpPr>
        <p:spPr>
          <a:xfrm>
            <a:off x="395750" y="2312991"/>
            <a:ext cx="11146328" cy="1822448"/>
          </a:xfrm>
          <a:prstGeom prst="rect">
            <a:avLst/>
          </a:prstGeom>
        </p:spPr>
        <p:txBody>
          <a:bodyPr vert="horz" anchor="t" anchorCtr="0">
            <a:normAutofit/>
          </a:bodyPr>
          <a:lstStyle>
            <a:lvl1pPr algn="l" fontAlgn="auto">
              <a:defRPr sz="4400" baseline="0">
                <a:solidFill>
                  <a:schemeClr val="bg1"/>
                </a:solidFill>
                <a:latin typeface="Arial" charset="0"/>
              </a:defRPr>
            </a:lvl1pPr>
          </a:lstStyle>
          <a:p>
            <a:r>
              <a:rPr lang="nb-NO"/>
              <a:t>Klikk for å redigere tittelstil</a:t>
            </a:r>
            <a:endParaRPr lang="en-US" dirty="0"/>
          </a:p>
        </p:txBody>
      </p:sp>
      <p:sp>
        <p:nvSpPr>
          <p:cNvPr id="31" name="Subtitle 2"/>
          <p:cNvSpPr>
            <a:spLocks noGrp="1"/>
          </p:cNvSpPr>
          <p:nvPr>
            <p:ph type="subTitle" idx="1"/>
          </p:nvPr>
        </p:nvSpPr>
        <p:spPr>
          <a:xfrm>
            <a:off x="395748" y="4228642"/>
            <a:ext cx="10214994" cy="1090610"/>
          </a:xfrm>
        </p:spPr>
        <p:txBody>
          <a:bodyPr/>
          <a:lstStyle>
            <a:lvl1pPr marL="0" indent="0" algn="l">
              <a:buNone/>
              <a:defRPr sz="2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b-NO" dirty="0"/>
              <a:t>Klikk for å redigere undertittelstil i malen</a:t>
            </a:r>
            <a:endParaRPr lang="en-US" dirty="0"/>
          </a:p>
        </p:txBody>
      </p:sp>
      <p:sp>
        <p:nvSpPr>
          <p:cNvPr id="32" name="Footer Placeholder 4"/>
          <p:cNvSpPr>
            <a:spLocks noGrp="1"/>
          </p:cNvSpPr>
          <p:nvPr>
            <p:ph type="ftr" sz="quarter" idx="11"/>
          </p:nvPr>
        </p:nvSpPr>
        <p:spPr>
          <a:xfrm>
            <a:off x="395748" y="6543162"/>
            <a:ext cx="3343275" cy="365125"/>
          </a:xfrm>
          <a:prstGeom prst="rect">
            <a:avLst/>
          </a:prstGeom>
        </p:spPr>
        <p:txBody>
          <a:bodyPr/>
          <a:lstStyle>
            <a:lvl1pPr>
              <a:defRPr sz="1000" baseline="0">
                <a:solidFill>
                  <a:schemeClr val="bg1"/>
                </a:solidFill>
                <a:latin typeface="Arial" charset="0"/>
              </a:defRPr>
            </a:lvl1pPr>
          </a:lstStyle>
          <a:p>
            <a:endParaRPr lang="nb-NO" dirty="0"/>
          </a:p>
        </p:txBody>
      </p:sp>
      <p:sp>
        <p:nvSpPr>
          <p:cNvPr id="33" name="Rektangel 32"/>
          <p:cNvSpPr/>
          <p:nvPr userDrawn="1"/>
        </p:nvSpPr>
        <p:spPr>
          <a:xfrm>
            <a:off x="10610742" y="2"/>
            <a:ext cx="1329070"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34" name="Bilde 33"/>
          <p:cNvPicPr>
            <a:picLocks noChangeAspect="1"/>
          </p:cNvPicPr>
          <p:nvPr userDrawn="1"/>
        </p:nvPicPr>
        <p:blipFill>
          <a:blip r:embed="rId2"/>
          <a:stretch>
            <a:fillRect/>
          </a:stretch>
        </p:blipFill>
        <p:spPr>
          <a:xfrm>
            <a:off x="10687828" y="365584"/>
            <a:ext cx="854250" cy="374580"/>
          </a:xfrm>
          <a:prstGeom prst="rect">
            <a:avLst/>
          </a:prstGeom>
        </p:spPr>
      </p:pic>
    </p:spTree>
    <p:extLst>
      <p:ext uri="{BB962C8B-B14F-4D97-AF65-F5344CB8AC3E}">
        <p14:creationId xmlns:p14="http://schemas.microsoft.com/office/powerpoint/2010/main" val="1427659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Spalte // rød med dekor">
    <p:bg>
      <p:bgPr>
        <a:solidFill>
          <a:schemeClr val="accent1"/>
        </a:solidFill>
        <a:effectLst/>
      </p:bgPr>
    </p:bg>
    <p:spTree>
      <p:nvGrpSpPr>
        <p:cNvPr id="1" name=""/>
        <p:cNvGrpSpPr/>
        <p:nvPr/>
      </p:nvGrpSpPr>
      <p:grpSpPr>
        <a:xfrm>
          <a:off x="0" y="0"/>
          <a:ext cx="0" cy="0"/>
          <a:chOff x="0" y="0"/>
          <a:chExt cx="0" cy="0"/>
        </a:xfrm>
      </p:grpSpPr>
      <p:sp>
        <p:nvSpPr>
          <p:cNvPr id="13" name="Rettvinklet trekant 12"/>
          <p:cNvSpPr/>
          <p:nvPr userDrawn="1"/>
        </p:nvSpPr>
        <p:spPr>
          <a:xfrm rot="8100000">
            <a:off x="7461751" y="4316900"/>
            <a:ext cx="5089626" cy="5089625"/>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800" dirty="0"/>
              <a:t> </a:t>
            </a:r>
          </a:p>
        </p:txBody>
      </p:sp>
      <p:sp>
        <p:nvSpPr>
          <p:cNvPr id="14" name="Rettvinklet trekant 13"/>
          <p:cNvSpPr/>
          <p:nvPr userDrawn="1"/>
        </p:nvSpPr>
        <p:spPr>
          <a:xfrm rot="8100000">
            <a:off x="5321508" y="5775588"/>
            <a:ext cx="2172291" cy="2172291"/>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800" dirty="0"/>
              <a:t> </a:t>
            </a:r>
          </a:p>
        </p:txBody>
      </p:sp>
      <p:sp>
        <p:nvSpPr>
          <p:cNvPr id="15" name="Rettvinklet trekant 14"/>
          <p:cNvSpPr/>
          <p:nvPr userDrawn="1"/>
        </p:nvSpPr>
        <p:spPr>
          <a:xfrm rot="18900000">
            <a:off x="-803140" y="-2187185"/>
            <a:ext cx="4371264" cy="4371264"/>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16" name="Rettvinklet trekant 15"/>
          <p:cNvSpPr/>
          <p:nvPr userDrawn="1"/>
        </p:nvSpPr>
        <p:spPr>
          <a:xfrm rot="18900000">
            <a:off x="3555304" y="-344892"/>
            <a:ext cx="1379865" cy="1379865"/>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17" name="Rettvinklet trekant 16"/>
          <p:cNvSpPr/>
          <p:nvPr userDrawn="1"/>
        </p:nvSpPr>
        <p:spPr>
          <a:xfrm rot="18900000">
            <a:off x="5435367" y="610361"/>
            <a:ext cx="277577" cy="277577"/>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19" name="Rettvinklet trekant 18"/>
          <p:cNvSpPr/>
          <p:nvPr userDrawn="1"/>
        </p:nvSpPr>
        <p:spPr>
          <a:xfrm rot="5400000">
            <a:off x="0" y="1701328"/>
            <a:ext cx="1161061" cy="1161061"/>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32" name="Footer Placeholder 4"/>
          <p:cNvSpPr>
            <a:spLocks noGrp="1"/>
          </p:cNvSpPr>
          <p:nvPr>
            <p:ph type="ftr" sz="quarter" idx="11"/>
          </p:nvPr>
        </p:nvSpPr>
        <p:spPr>
          <a:xfrm>
            <a:off x="395748" y="6543162"/>
            <a:ext cx="3343275" cy="365125"/>
          </a:xfrm>
          <a:prstGeom prst="rect">
            <a:avLst/>
          </a:prstGeom>
        </p:spPr>
        <p:txBody>
          <a:bodyPr/>
          <a:lstStyle>
            <a:lvl1pPr>
              <a:defRPr sz="1000" baseline="0">
                <a:solidFill>
                  <a:schemeClr val="bg1"/>
                </a:solidFill>
                <a:latin typeface="Arial" charset="0"/>
              </a:defRPr>
            </a:lvl1pPr>
          </a:lstStyle>
          <a:p>
            <a:endParaRPr lang="nb-NO" dirty="0"/>
          </a:p>
        </p:txBody>
      </p:sp>
      <p:sp>
        <p:nvSpPr>
          <p:cNvPr id="33" name="Rektangel 32"/>
          <p:cNvSpPr/>
          <p:nvPr userDrawn="1"/>
        </p:nvSpPr>
        <p:spPr>
          <a:xfrm>
            <a:off x="10610742" y="2"/>
            <a:ext cx="1329070"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34" name="Bilde 33"/>
          <p:cNvPicPr>
            <a:picLocks noChangeAspect="1"/>
          </p:cNvPicPr>
          <p:nvPr userDrawn="1"/>
        </p:nvPicPr>
        <p:blipFill>
          <a:blip r:embed="rId2"/>
          <a:stretch>
            <a:fillRect/>
          </a:stretch>
        </p:blipFill>
        <p:spPr>
          <a:xfrm>
            <a:off x="10687828" y="365584"/>
            <a:ext cx="854250" cy="374580"/>
          </a:xfrm>
          <a:prstGeom prst="rect">
            <a:avLst/>
          </a:prstGeom>
        </p:spPr>
      </p:pic>
      <p:sp>
        <p:nvSpPr>
          <p:cNvPr id="35" name="Title 1"/>
          <p:cNvSpPr>
            <a:spLocks noGrp="1"/>
          </p:cNvSpPr>
          <p:nvPr>
            <p:ph type="title"/>
          </p:nvPr>
        </p:nvSpPr>
        <p:spPr>
          <a:xfrm>
            <a:off x="383603" y="349708"/>
            <a:ext cx="9754184" cy="1325563"/>
          </a:xfrm>
          <a:prstGeom prst="rect">
            <a:avLst/>
          </a:prstGeom>
        </p:spPr>
        <p:txBody>
          <a:bodyPr/>
          <a:lstStyle>
            <a:lvl1pPr>
              <a:defRPr>
                <a:solidFill>
                  <a:schemeClr val="bg1"/>
                </a:solidFill>
              </a:defRPr>
            </a:lvl1pPr>
          </a:lstStyle>
          <a:p>
            <a:r>
              <a:rPr lang="nb-NO"/>
              <a:t>Klikk for å redigere tittelstil</a:t>
            </a:r>
            <a:endParaRPr lang="en-US" dirty="0"/>
          </a:p>
        </p:txBody>
      </p:sp>
      <p:sp>
        <p:nvSpPr>
          <p:cNvPr id="36" name="Content Placeholder 2"/>
          <p:cNvSpPr>
            <a:spLocks noGrp="1"/>
          </p:cNvSpPr>
          <p:nvPr>
            <p:ph idx="1"/>
          </p:nvPr>
        </p:nvSpPr>
        <p:spPr>
          <a:xfrm>
            <a:off x="383602" y="1848467"/>
            <a:ext cx="11158475" cy="459166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Spalter // rød med dekor">
    <p:bg>
      <p:bgPr>
        <a:solidFill>
          <a:schemeClr val="accent1"/>
        </a:solidFill>
        <a:effectLst/>
      </p:bgPr>
    </p:bg>
    <p:spTree>
      <p:nvGrpSpPr>
        <p:cNvPr id="1" name=""/>
        <p:cNvGrpSpPr/>
        <p:nvPr/>
      </p:nvGrpSpPr>
      <p:grpSpPr>
        <a:xfrm>
          <a:off x="0" y="0"/>
          <a:ext cx="0" cy="0"/>
          <a:chOff x="0" y="0"/>
          <a:chExt cx="0" cy="0"/>
        </a:xfrm>
      </p:grpSpPr>
      <p:sp>
        <p:nvSpPr>
          <p:cNvPr id="14" name="Rettvinklet trekant 13"/>
          <p:cNvSpPr/>
          <p:nvPr userDrawn="1"/>
        </p:nvSpPr>
        <p:spPr>
          <a:xfrm rot="8100000">
            <a:off x="7461751" y="4316900"/>
            <a:ext cx="5089626" cy="5089625"/>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800" dirty="0"/>
              <a:t> </a:t>
            </a:r>
          </a:p>
        </p:txBody>
      </p:sp>
      <p:sp>
        <p:nvSpPr>
          <p:cNvPr id="15" name="Rettvinklet trekant 14"/>
          <p:cNvSpPr/>
          <p:nvPr userDrawn="1"/>
        </p:nvSpPr>
        <p:spPr>
          <a:xfrm rot="8100000">
            <a:off x="5321508" y="5775588"/>
            <a:ext cx="2172291" cy="2172291"/>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800" dirty="0"/>
              <a:t> </a:t>
            </a:r>
          </a:p>
        </p:txBody>
      </p:sp>
      <p:sp>
        <p:nvSpPr>
          <p:cNvPr id="16" name="Rettvinklet trekant 15"/>
          <p:cNvSpPr/>
          <p:nvPr userDrawn="1"/>
        </p:nvSpPr>
        <p:spPr>
          <a:xfrm rot="18900000">
            <a:off x="-803140" y="-2187185"/>
            <a:ext cx="4371264" cy="4371264"/>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17" name="Rettvinklet trekant 16"/>
          <p:cNvSpPr/>
          <p:nvPr userDrawn="1"/>
        </p:nvSpPr>
        <p:spPr>
          <a:xfrm rot="18900000">
            <a:off x="3555304" y="-344892"/>
            <a:ext cx="1379865" cy="1379865"/>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19" name="Rettvinklet trekant 18"/>
          <p:cNvSpPr/>
          <p:nvPr userDrawn="1"/>
        </p:nvSpPr>
        <p:spPr>
          <a:xfrm rot="18900000">
            <a:off x="5435367" y="610361"/>
            <a:ext cx="277577" cy="277577"/>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31" name="Rettvinklet trekant 30"/>
          <p:cNvSpPr/>
          <p:nvPr userDrawn="1"/>
        </p:nvSpPr>
        <p:spPr>
          <a:xfrm rot="5400000">
            <a:off x="0" y="1701328"/>
            <a:ext cx="1161061" cy="1161061"/>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34" name="Footer Placeholder 4"/>
          <p:cNvSpPr>
            <a:spLocks noGrp="1"/>
          </p:cNvSpPr>
          <p:nvPr>
            <p:ph type="ftr" sz="quarter" idx="11"/>
          </p:nvPr>
        </p:nvSpPr>
        <p:spPr>
          <a:xfrm>
            <a:off x="395748" y="6543162"/>
            <a:ext cx="3343275" cy="365125"/>
          </a:xfrm>
          <a:prstGeom prst="rect">
            <a:avLst/>
          </a:prstGeom>
        </p:spPr>
        <p:txBody>
          <a:bodyPr/>
          <a:lstStyle>
            <a:lvl1pPr>
              <a:defRPr sz="1000" baseline="0">
                <a:solidFill>
                  <a:schemeClr val="bg1"/>
                </a:solidFill>
                <a:latin typeface="Arial" charset="0"/>
              </a:defRPr>
            </a:lvl1pPr>
          </a:lstStyle>
          <a:p>
            <a:endParaRPr lang="nb-NO" dirty="0"/>
          </a:p>
        </p:txBody>
      </p:sp>
      <p:sp>
        <p:nvSpPr>
          <p:cNvPr id="35" name="Rektangel 34"/>
          <p:cNvSpPr/>
          <p:nvPr userDrawn="1"/>
        </p:nvSpPr>
        <p:spPr>
          <a:xfrm>
            <a:off x="10610742" y="2"/>
            <a:ext cx="1329070"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36" name="Bilde 35"/>
          <p:cNvPicPr>
            <a:picLocks noChangeAspect="1"/>
          </p:cNvPicPr>
          <p:nvPr userDrawn="1"/>
        </p:nvPicPr>
        <p:blipFill>
          <a:blip r:embed="rId2"/>
          <a:stretch>
            <a:fillRect/>
          </a:stretch>
        </p:blipFill>
        <p:spPr>
          <a:xfrm>
            <a:off x="10687828" y="365584"/>
            <a:ext cx="854250" cy="374580"/>
          </a:xfrm>
          <a:prstGeom prst="rect">
            <a:avLst/>
          </a:prstGeom>
        </p:spPr>
      </p:pic>
      <p:sp>
        <p:nvSpPr>
          <p:cNvPr id="37" name="Title 1"/>
          <p:cNvSpPr>
            <a:spLocks noGrp="1"/>
          </p:cNvSpPr>
          <p:nvPr>
            <p:ph type="title"/>
          </p:nvPr>
        </p:nvSpPr>
        <p:spPr>
          <a:xfrm>
            <a:off x="383602" y="349708"/>
            <a:ext cx="9906491" cy="1325563"/>
          </a:xfrm>
          <a:prstGeom prst="rect">
            <a:avLst/>
          </a:prstGeom>
        </p:spPr>
        <p:txBody>
          <a:bodyPr/>
          <a:lstStyle>
            <a:lvl1pPr>
              <a:defRPr>
                <a:solidFill>
                  <a:schemeClr val="bg1"/>
                </a:solidFill>
              </a:defRPr>
            </a:lvl1pPr>
          </a:lstStyle>
          <a:p>
            <a:r>
              <a:rPr lang="nb-NO"/>
              <a:t>Klikk for å redigere tittelstil</a:t>
            </a:r>
            <a:endParaRPr lang="en-US" dirty="0"/>
          </a:p>
        </p:txBody>
      </p:sp>
      <p:sp>
        <p:nvSpPr>
          <p:cNvPr id="38" name="Content Placeholder 2"/>
          <p:cNvSpPr>
            <a:spLocks noGrp="1"/>
          </p:cNvSpPr>
          <p:nvPr>
            <p:ph idx="1"/>
          </p:nvPr>
        </p:nvSpPr>
        <p:spPr>
          <a:xfrm>
            <a:off x="383602" y="1848467"/>
            <a:ext cx="5526394" cy="459166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endParaRPr lang="en-US" dirty="0"/>
          </a:p>
        </p:txBody>
      </p:sp>
      <p:sp>
        <p:nvSpPr>
          <p:cNvPr id="39" name="Content Placeholder 2"/>
          <p:cNvSpPr>
            <a:spLocks noGrp="1"/>
          </p:cNvSpPr>
          <p:nvPr>
            <p:ph idx="12"/>
          </p:nvPr>
        </p:nvSpPr>
        <p:spPr>
          <a:xfrm>
            <a:off x="6181902" y="1848466"/>
            <a:ext cx="5526394" cy="459166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side // rød med dekor">
    <p:bg>
      <p:bgPr>
        <a:solidFill>
          <a:schemeClr val="accent1"/>
        </a:solidFill>
        <a:effectLst/>
      </p:bgPr>
    </p:bg>
    <p:spTree>
      <p:nvGrpSpPr>
        <p:cNvPr id="1" name=""/>
        <p:cNvGrpSpPr/>
        <p:nvPr/>
      </p:nvGrpSpPr>
      <p:grpSpPr>
        <a:xfrm>
          <a:off x="0" y="0"/>
          <a:ext cx="0" cy="0"/>
          <a:chOff x="0" y="0"/>
          <a:chExt cx="0" cy="0"/>
        </a:xfrm>
      </p:grpSpPr>
      <p:sp>
        <p:nvSpPr>
          <p:cNvPr id="30" name="Rettvinklet trekant 29"/>
          <p:cNvSpPr/>
          <p:nvPr userDrawn="1"/>
        </p:nvSpPr>
        <p:spPr>
          <a:xfrm rot="8100000">
            <a:off x="7461751" y="4316900"/>
            <a:ext cx="5089626" cy="5089625"/>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800" dirty="0"/>
              <a:t> </a:t>
            </a:r>
          </a:p>
        </p:txBody>
      </p:sp>
      <p:sp>
        <p:nvSpPr>
          <p:cNvPr id="31" name="Rettvinklet trekant 30"/>
          <p:cNvSpPr/>
          <p:nvPr userDrawn="1"/>
        </p:nvSpPr>
        <p:spPr>
          <a:xfrm rot="8100000">
            <a:off x="5321508" y="5775588"/>
            <a:ext cx="2172291" cy="2172291"/>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800" dirty="0"/>
              <a:t> </a:t>
            </a:r>
          </a:p>
        </p:txBody>
      </p:sp>
      <p:sp>
        <p:nvSpPr>
          <p:cNvPr id="32" name="Rettvinklet trekant 31"/>
          <p:cNvSpPr/>
          <p:nvPr userDrawn="1"/>
        </p:nvSpPr>
        <p:spPr>
          <a:xfrm rot="18900000">
            <a:off x="-803140" y="-2187185"/>
            <a:ext cx="4371264" cy="4371264"/>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33" name="Rettvinklet trekant 32"/>
          <p:cNvSpPr/>
          <p:nvPr userDrawn="1"/>
        </p:nvSpPr>
        <p:spPr>
          <a:xfrm rot="18900000">
            <a:off x="3555304" y="-344892"/>
            <a:ext cx="1379865" cy="1379865"/>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34" name="Rettvinklet trekant 33"/>
          <p:cNvSpPr/>
          <p:nvPr userDrawn="1"/>
        </p:nvSpPr>
        <p:spPr>
          <a:xfrm rot="18900000">
            <a:off x="5435367" y="610361"/>
            <a:ext cx="277577" cy="277577"/>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35" name="Rettvinklet trekant 34"/>
          <p:cNvSpPr/>
          <p:nvPr userDrawn="1"/>
        </p:nvSpPr>
        <p:spPr>
          <a:xfrm rot="5400000">
            <a:off x="0" y="1701328"/>
            <a:ext cx="1161061" cy="1161061"/>
          </a:xfrm>
          <a:prstGeom prst="rtTriangle">
            <a:avLst/>
          </a:prstGeom>
          <a:solidFill>
            <a:schemeClr val="accent1">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39" name="Rektangel 38"/>
          <p:cNvSpPr/>
          <p:nvPr userDrawn="1"/>
        </p:nvSpPr>
        <p:spPr>
          <a:xfrm>
            <a:off x="10610742" y="2"/>
            <a:ext cx="1329070" cy="9037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40" name="Bilde 39"/>
          <p:cNvPicPr>
            <a:picLocks noChangeAspect="1"/>
          </p:cNvPicPr>
          <p:nvPr userDrawn="1"/>
        </p:nvPicPr>
        <p:blipFill>
          <a:blip r:embed="rId2"/>
          <a:stretch>
            <a:fillRect/>
          </a:stretch>
        </p:blipFill>
        <p:spPr>
          <a:xfrm>
            <a:off x="10687828" y="365584"/>
            <a:ext cx="854250" cy="3745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Åpningsside // sort-hvitt">
    <p:bg>
      <p:bgPr>
        <a:solidFill>
          <a:schemeClr val="bg1"/>
        </a:solidFill>
        <a:effectLst/>
      </p:bgPr>
    </p:bg>
    <p:spTree>
      <p:nvGrpSpPr>
        <p:cNvPr id="1" name=""/>
        <p:cNvGrpSpPr/>
        <p:nvPr/>
      </p:nvGrpSpPr>
      <p:grpSpPr>
        <a:xfrm>
          <a:off x="0" y="0"/>
          <a:ext cx="0" cy="0"/>
          <a:chOff x="0" y="0"/>
          <a:chExt cx="0" cy="0"/>
        </a:xfrm>
      </p:grpSpPr>
      <p:sp>
        <p:nvSpPr>
          <p:cNvPr id="3" name="Rektangel 2"/>
          <p:cNvSpPr/>
          <p:nvPr userDrawn="1"/>
        </p:nvSpPr>
        <p:spPr>
          <a:xfrm>
            <a:off x="10210800" y="203200"/>
            <a:ext cx="1727200" cy="6477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nb-NO" sz="1800">
              <a:ln>
                <a:noFill/>
              </a:ln>
            </a:endParaRPr>
          </a:p>
        </p:txBody>
      </p:sp>
      <p:pic>
        <p:nvPicPr>
          <p:cNvPr id="5" name="Bild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8291" y="2488537"/>
            <a:ext cx="4095418" cy="188092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tel // sort-hvitt">
    <p:bg>
      <p:bgPr>
        <a:solidFill>
          <a:schemeClr val="bg1"/>
        </a:solidFill>
        <a:effectLst/>
      </p:bgPr>
    </p:bg>
    <p:spTree>
      <p:nvGrpSpPr>
        <p:cNvPr id="1" name=""/>
        <p:cNvGrpSpPr/>
        <p:nvPr/>
      </p:nvGrpSpPr>
      <p:grpSpPr>
        <a:xfrm>
          <a:off x="0" y="0"/>
          <a:ext cx="0" cy="0"/>
          <a:chOff x="0" y="0"/>
          <a:chExt cx="0" cy="0"/>
        </a:xfrm>
      </p:grpSpPr>
      <p:sp>
        <p:nvSpPr>
          <p:cNvPr id="5" name="Title 1"/>
          <p:cNvSpPr>
            <a:spLocks noGrp="1"/>
          </p:cNvSpPr>
          <p:nvPr>
            <p:ph type="ctrTitle"/>
          </p:nvPr>
        </p:nvSpPr>
        <p:spPr>
          <a:xfrm>
            <a:off x="365308" y="2312991"/>
            <a:ext cx="11382744" cy="1822448"/>
          </a:xfrm>
          <a:prstGeom prst="rect">
            <a:avLst/>
          </a:prstGeom>
        </p:spPr>
        <p:txBody>
          <a:bodyPr vert="horz" anchor="t" anchorCtr="0">
            <a:normAutofit/>
          </a:bodyPr>
          <a:lstStyle>
            <a:lvl1pPr algn="l" fontAlgn="auto">
              <a:defRPr sz="4400" baseline="0">
                <a:solidFill>
                  <a:schemeClr val="tx1"/>
                </a:solidFill>
                <a:latin typeface="Arial" charset="0"/>
              </a:defRPr>
            </a:lvl1pPr>
          </a:lstStyle>
          <a:p>
            <a:r>
              <a:rPr lang="nb-NO"/>
              <a:t>Klikk for å redigere tittelstil</a:t>
            </a:r>
            <a:endParaRPr lang="en-US" dirty="0"/>
          </a:p>
        </p:txBody>
      </p:sp>
      <p:sp useBgFill="1">
        <p:nvSpPr>
          <p:cNvPr id="6" name="Subtitle 2"/>
          <p:cNvSpPr>
            <a:spLocks noGrp="1"/>
          </p:cNvSpPr>
          <p:nvPr>
            <p:ph type="subTitle" idx="1"/>
          </p:nvPr>
        </p:nvSpPr>
        <p:spPr>
          <a:xfrm>
            <a:off x="365306" y="4228642"/>
            <a:ext cx="10330578" cy="1090610"/>
          </a:xfrm>
        </p:spPr>
        <p:txBody>
          <a:bodyPr/>
          <a:lstStyle>
            <a:lvl1pPr marL="0" indent="0" algn="l">
              <a:buNone/>
              <a:defRPr sz="2400" baseline="0">
                <a:solidFill>
                  <a:schemeClr val="tx1"/>
                </a:solidFill>
              </a:defRPr>
            </a:lvl1pPr>
            <a:lvl2pPr marL="457197" indent="0" algn="ctr">
              <a:buNone/>
              <a:defRPr sz="2000"/>
            </a:lvl2pPr>
            <a:lvl3pPr marL="914395" indent="0" algn="ctr">
              <a:buNone/>
              <a:defRPr sz="1800"/>
            </a:lvl3pPr>
            <a:lvl4pPr marL="1371592" indent="0" algn="ctr">
              <a:buNone/>
              <a:defRPr sz="1600"/>
            </a:lvl4pPr>
            <a:lvl5pPr marL="1828789" indent="0" algn="ctr">
              <a:buNone/>
              <a:defRPr sz="1600"/>
            </a:lvl5pPr>
            <a:lvl6pPr marL="2285987" indent="0" algn="ctr">
              <a:buNone/>
              <a:defRPr sz="1600"/>
            </a:lvl6pPr>
            <a:lvl7pPr marL="2743184" indent="0" algn="ctr">
              <a:buNone/>
              <a:defRPr sz="1600"/>
            </a:lvl7pPr>
            <a:lvl8pPr marL="3200381" indent="0" algn="ctr">
              <a:buNone/>
              <a:defRPr sz="1600"/>
            </a:lvl8pPr>
            <a:lvl9pPr marL="3657579" indent="0" algn="ctr">
              <a:buNone/>
              <a:defRPr sz="1600"/>
            </a:lvl9pPr>
          </a:lstStyle>
          <a:p>
            <a:r>
              <a:rPr lang="nb-NO"/>
              <a:t>Klikk for å redigere undertittelstil i malen</a:t>
            </a:r>
            <a:endParaRPr lang="en-US" dirty="0"/>
          </a:p>
        </p:txBody>
      </p:sp>
      <p:sp>
        <p:nvSpPr>
          <p:cNvPr id="10" name="Footer Placeholder 4"/>
          <p:cNvSpPr>
            <a:spLocks noGrp="1"/>
          </p:cNvSpPr>
          <p:nvPr>
            <p:ph type="ftr" sz="quarter" idx="11"/>
          </p:nvPr>
        </p:nvSpPr>
        <p:spPr>
          <a:xfrm>
            <a:off x="365305" y="6543163"/>
            <a:ext cx="4175285" cy="365125"/>
          </a:xfrm>
          <a:prstGeom prst="rect">
            <a:avLst/>
          </a:prstGeom>
        </p:spPr>
        <p:txBody>
          <a:bodyPr/>
          <a:lstStyle>
            <a:lvl1pPr>
              <a:defRPr sz="1000" baseline="0">
                <a:solidFill>
                  <a:schemeClr val="tx1"/>
                </a:solidFill>
                <a:latin typeface="Arial" charset="0"/>
              </a:defRPr>
            </a:lvl1pPr>
          </a:lstStyle>
          <a:p>
            <a:endParaRPr lang="nb-NO" dirty="0"/>
          </a:p>
        </p:txBody>
      </p:sp>
    </p:spTree>
    <p:extLst>
      <p:ext uri="{BB962C8B-B14F-4D97-AF65-F5344CB8AC3E}">
        <p14:creationId xmlns:p14="http://schemas.microsoft.com/office/powerpoint/2010/main" val="1393825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 Spalte // Sort-hvitt">
    <p:spTree>
      <p:nvGrpSpPr>
        <p:cNvPr id="1" name=""/>
        <p:cNvGrpSpPr/>
        <p:nvPr/>
      </p:nvGrpSpPr>
      <p:grpSpPr>
        <a:xfrm>
          <a:off x="0" y="0"/>
          <a:ext cx="0" cy="0"/>
          <a:chOff x="0" y="0"/>
          <a:chExt cx="0" cy="0"/>
        </a:xfrm>
      </p:grpSpPr>
      <p:sp>
        <p:nvSpPr>
          <p:cNvPr id="5" name="Title 1"/>
          <p:cNvSpPr>
            <a:spLocks noGrp="1"/>
          </p:cNvSpPr>
          <p:nvPr>
            <p:ph type="title"/>
          </p:nvPr>
        </p:nvSpPr>
        <p:spPr>
          <a:xfrm>
            <a:off x="383603" y="349708"/>
            <a:ext cx="10003742" cy="1325563"/>
          </a:xfrm>
          <a:prstGeom prst="rect">
            <a:avLst/>
          </a:prstGeom>
        </p:spPr>
        <p:txBody>
          <a:bodyPr/>
          <a:lstStyle/>
          <a:p>
            <a:r>
              <a:rPr lang="nb-NO"/>
              <a:t>Klikk for å redigere tittelstil</a:t>
            </a:r>
            <a:endParaRPr lang="en-US" dirty="0"/>
          </a:p>
        </p:txBody>
      </p:sp>
      <p:sp>
        <p:nvSpPr>
          <p:cNvPr id="6" name="Content Placeholder 2"/>
          <p:cNvSpPr>
            <a:spLocks noGrp="1"/>
          </p:cNvSpPr>
          <p:nvPr>
            <p:ph idx="1"/>
          </p:nvPr>
        </p:nvSpPr>
        <p:spPr>
          <a:xfrm>
            <a:off x="383603" y="1848467"/>
            <a:ext cx="11443962" cy="4591665"/>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dirty="0"/>
          </a:p>
        </p:txBody>
      </p:sp>
      <p:sp>
        <p:nvSpPr>
          <p:cNvPr id="7" name="Footer Placeholder 4"/>
          <p:cNvSpPr>
            <a:spLocks noGrp="1"/>
          </p:cNvSpPr>
          <p:nvPr>
            <p:ph type="ftr" sz="quarter" idx="11"/>
          </p:nvPr>
        </p:nvSpPr>
        <p:spPr>
          <a:xfrm>
            <a:off x="365305" y="6543163"/>
            <a:ext cx="4221721" cy="365125"/>
          </a:xfrm>
          <a:prstGeom prst="rect">
            <a:avLst/>
          </a:prstGeom>
        </p:spPr>
        <p:txBody>
          <a:bodyPr/>
          <a:lstStyle>
            <a:lvl1pPr>
              <a:defRPr sz="1000" baseline="0">
                <a:latin typeface="Arial" charset="0"/>
              </a:defRPr>
            </a:lvl1pPr>
          </a:lstStyle>
          <a:p>
            <a:endParaRPr lang="nb-NO" dirty="0"/>
          </a:p>
        </p:txBody>
      </p:sp>
    </p:spTree>
    <p:extLst>
      <p:ext uri="{BB962C8B-B14F-4D97-AF65-F5344CB8AC3E}">
        <p14:creationId xmlns:p14="http://schemas.microsoft.com/office/powerpoint/2010/main" val="844294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Spalter // Sort-hvitt">
    <p:spTree>
      <p:nvGrpSpPr>
        <p:cNvPr id="1" name=""/>
        <p:cNvGrpSpPr/>
        <p:nvPr/>
      </p:nvGrpSpPr>
      <p:grpSpPr>
        <a:xfrm>
          <a:off x="0" y="0"/>
          <a:ext cx="0" cy="0"/>
          <a:chOff x="0" y="0"/>
          <a:chExt cx="0" cy="0"/>
        </a:xfrm>
      </p:grpSpPr>
      <p:sp>
        <p:nvSpPr>
          <p:cNvPr id="6" name="Title 1"/>
          <p:cNvSpPr>
            <a:spLocks noGrp="1"/>
          </p:cNvSpPr>
          <p:nvPr>
            <p:ph type="title"/>
          </p:nvPr>
        </p:nvSpPr>
        <p:spPr>
          <a:xfrm>
            <a:off x="383602" y="349708"/>
            <a:ext cx="10112871" cy="1325563"/>
          </a:xfrm>
          <a:prstGeom prst="rect">
            <a:avLst/>
          </a:prstGeom>
        </p:spPr>
        <p:txBody>
          <a:bodyPr/>
          <a:lstStyle/>
          <a:p>
            <a:r>
              <a:rPr lang="nb-NO"/>
              <a:t>Klikk for å redigere tittelstil</a:t>
            </a:r>
            <a:endParaRPr lang="en-US" dirty="0"/>
          </a:p>
        </p:txBody>
      </p:sp>
      <p:sp>
        <p:nvSpPr>
          <p:cNvPr id="7" name="Content Placeholder 2"/>
          <p:cNvSpPr>
            <a:spLocks noGrp="1"/>
          </p:cNvSpPr>
          <p:nvPr>
            <p:ph idx="1"/>
          </p:nvPr>
        </p:nvSpPr>
        <p:spPr>
          <a:xfrm>
            <a:off x="383602" y="1848467"/>
            <a:ext cx="5572229" cy="4591665"/>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dirty="0"/>
          </a:p>
        </p:txBody>
      </p:sp>
      <p:sp>
        <p:nvSpPr>
          <p:cNvPr id="9" name="Footer Placeholder 4"/>
          <p:cNvSpPr>
            <a:spLocks noGrp="1"/>
          </p:cNvSpPr>
          <p:nvPr>
            <p:ph type="ftr" sz="quarter" idx="11"/>
          </p:nvPr>
        </p:nvSpPr>
        <p:spPr>
          <a:xfrm>
            <a:off x="365305" y="6543163"/>
            <a:ext cx="4267775" cy="365125"/>
          </a:xfrm>
          <a:prstGeom prst="rect">
            <a:avLst/>
          </a:prstGeom>
        </p:spPr>
        <p:txBody>
          <a:bodyPr/>
          <a:lstStyle>
            <a:lvl1pPr>
              <a:defRPr sz="1000" baseline="0">
                <a:latin typeface="Arial" charset="0"/>
              </a:defRPr>
            </a:lvl1pPr>
          </a:lstStyle>
          <a:p>
            <a:endParaRPr lang="nb-NO" dirty="0"/>
          </a:p>
        </p:txBody>
      </p:sp>
      <p:sp>
        <p:nvSpPr>
          <p:cNvPr id="10" name="Content Placeholder 2"/>
          <p:cNvSpPr>
            <a:spLocks noGrp="1"/>
          </p:cNvSpPr>
          <p:nvPr>
            <p:ph idx="12"/>
          </p:nvPr>
        </p:nvSpPr>
        <p:spPr>
          <a:xfrm>
            <a:off x="6235458" y="1848467"/>
            <a:ext cx="5572229" cy="4591665"/>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dirty="0"/>
          </a:p>
        </p:txBody>
      </p:sp>
    </p:spTree>
    <p:extLst>
      <p:ext uri="{BB962C8B-B14F-4D97-AF65-F5344CB8AC3E}">
        <p14:creationId xmlns:p14="http://schemas.microsoft.com/office/powerpoint/2010/main" val="2051330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Text Placeholder 2"/>
          <p:cNvSpPr>
            <a:spLocks noGrp="1"/>
          </p:cNvSpPr>
          <p:nvPr>
            <p:ph type="body" idx="1"/>
          </p:nvPr>
        </p:nvSpPr>
        <p:spPr>
          <a:xfrm>
            <a:off x="383603" y="1838632"/>
            <a:ext cx="11281994" cy="4601497"/>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endParaRPr lang="en-US" dirty="0"/>
          </a:p>
        </p:txBody>
      </p:sp>
      <p:pic>
        <p:nvPicPr>
          <p:cNvPr id="9" name="Bilde 8" descr="kristiania-logo-rgb-black.eps"/>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10807922" y="365128"/>
            <a:ext cx="857675" cy="378705"/>
          </a:xfrm>
          <a:prstGeom prst="rect">
            <a:avLst/>
          </a:prstGeom>
        </p:spPr>
      </p:pic>
      <p:sp>
        <p:nvSpPr>
          <p:cNvPr id="10" name="Plassholder for tittel 7"/>
          <p:cNvSpPr>
            <a:spLocks noGrp="1"/>
          </p:cNvSpPr>
          <p:nvPr>
            <p:ph type="title"/>
          </p:nvPr>
        </p:nvSpPr>
        <p:spPr>
          <a:xfrm>
            <a:off x="383601" y="365125"/>
            <a:ext cx="9825438" cy="1321014"/>
          </a:xfrm>
          <a:prstGeom prst="rect">
            <a:avLst/>
          </a:prstGeom>
        </p:spPr>
        <p:txBody>
          <a:bodyPr vert="horz" lIns="90000" tIns="45720" rIns="91440" bIns="45720" rtlCol="0" anchor="t" anchorCtr="0">
            <a:normAutofit/>
          </a:bodyPr>
          <a:lstStyle/>
          <a:p>
            <a:endParaRPr lang="nb-NO" dirty="0"/>
          </a:p>
        </p:txBody>
      </p:sp>
      <p:sp>
        <p:nvSpPr>
          <p:cNvPr id="11" name="Footer Placeholder 4"/>
          <p:cNvSpPr>
            <a:spLocks noGrp="1"/>
          </p:cNvSpPr>
          <p:nvPr>
            <p:ph type="ftr" sz="quarter" idx="3"/>
          </p:nvPr>
        </p:nvSpPr>
        <p:spPr>
          <a:xfrm>
            <a:off x="365305" y="6592622"/>
            <a:ext cx="4190365" cy="315666"/>
          </a:xfrm>
          <a:prstGeom prst="rect">
            <a:avLst/>
          </a:prstGeom>
        </p:spPr>
        <p:txBody>
          <a:bodyPr/>
          <a:lstStyle>
            <a:lvl1pPr>
              <a:defRPr sz="1000" baseline="0">
                <a:latin typeface="Arial" charset="0"/>
              </a:defRPr>
            </a:lvl1pPr>
          </a:lstStyle>
          <a:p>
            <a:endParaRPr lang="nb-NO" dirty="0"/>
          </a:p>
        </p:txBody>
      </p:sp>
    </p:spTree>
    <p:extLst>
      <p:ext uri="{BB962C8B-B14F-4D97-AF65-F5344CB8AC3E}">
        <p14:creationId xmlns:p14="http://schemas.microsoft.com/office/powerpoint/2010/main" val="1889083471"/>
      </p:ext>
    </p:extLst>
  </p:cSld>
  <p:clrMap bg1="lt1" tx1="dk1" bg2="lt2" tx2="dk2" accent1="accent1" accent2="accent2" accent3="accent3" accent4="accent4" accent5="accent5" accent6="accent6" hlink="hlink" folHlink="folHlink"/>
  <p:sldLayoutIdLst>
    <p:sldLayoutId id="2147483671" r:id="rId1"/>
    <p:sldLayoutId id="2147483661" r:id="rId2"/>
    <p:sldLayoutId id="2147483676" r:id="rId3"/>
    <p:sldLayoutId id="2147483682" r:id="rId4"/>
    <p:sldLayoutId id="2147483683" r:id="rId5"/>
    <p:sldLayoutId id="2147483684" r:id="rId6"/>
    <p:sldLayoutId id="2147483670" r:id="rId7"/>
    <p:sldLayoutId id="2147483662" r:id="rId8"/>
    <p:sldLayoutId id="2147483673" r:id="rId9"/>
    <p:sldLayoutId id="2147483674" r:id="rId10"/>
    <p:sldLayoutId id="2147483685" r:id="rId11"/>
    <p:sldLayoutId id="2147483680" r:id="rId12"/>
    <p:sldLayoutId id="2147483672" r:id="rId13"/>
    <p:sldLayoutId id="2147483678" r:id="rId14"/>
    <p:sldLayoutId id="2147483681" r:id="rId15"/>
    <p:sldLayoutId id="2147483675" r:id="rId16"/>
    <p:sldLayoutId id="2147483686" r:id="rId17"/>
    <p:sldLayoutId id="2147483687"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395" rtl="0" eaLnBrk="1" latinLnBrk="0" hangingPunct="1">
        <a:lnSpc>
          <a:spcPct val="90000"/>
        </a:lnSpc>
        <a:spcBef>
          <a:spcPct val="0"/>
        </a:spcBef>
        <a:buNone/>
        <a:defRPr sz="3200" kern="1200" baseline="0">
          <a:solidFill>
            <a:schemeClr val="tx1"/>
          </a:solidFill>
          <a:latin typeface="+mj-lt"/>
          <a:ea typeface="+mj-ea"/>
          <a:cs typeface="+mj-cs"/>
        </a:defRPr>
      </a:lvl1pPr>
    </p:titleStyle>
    <p:bodyStyle>
      <a:lvl1pPr marL="228599" indent="-228599" algn="l" defTabSz="914395"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796" indent="-228599" algn="l" defTabSz="91439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2993"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191" indent="-228599" algn="l" defTabSz="914395"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388" indent="-228599" algn="l" defTabSz="914395"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585"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83"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80"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77"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95" rtl="0" eaLnBrk="1" latinLnBrk="0" hangingPunct="1">
        <a:defRPr sz="1800" kern="1200">
          <a:solidFill>
            <a:schemeClr val="tx1"/>
          </a:solidFill>
          <a:latin typeface="+mn-lt"/>
          <a:ea typeface="+mn-ea"/>
          <a:cs typeface="+mn-cs"/>
        </a:defRPr>
      </a:lvl1pPr>
      <a:lvl2pPr marL="457197" algn="l" defTabSz="914395" rtl="0" eaLnBrk="1" latinLnBrk="0" hangingPunct="1">
        <a:defRPr sz="1800" kern="1200">
          <a:solidFill>
            <a:schemeClr val="tx1"/>
          </a:solidFill>
          <a:latin typeface="+mn-lt"/>
          <a:ea typeface="+mn-ea"/>
          <a:cs typeface="+mn-cs"/>
        </a:defRPr>
      </a:lvl2pPr>
      <a:lvl3pPr marL="914395" algn="l" defTabSz="914395" rtl="0" eaLnBrk="1" latinLnBrk="0" hangingPunct="1">
        <a:defRPr sz="1800" kern="1200">
          <a:solidFill>
            <a:schemeClr val="tx1"/>
          </a:solidFill>
          <a:latin typeface="+mn-lt"/>
          <a:ea typeface="+mn-ea"/>
          <a:cs typeface="+mn-cs"/>
        </a:defRPr>
      </a:lvl3pPr>
      <a:lvl4pPr marL="1371592" algn="l" defTabSz="914395" rtl="0" eaLnBrk="1" latinLnBrk="0" hangingPunct="1">
        <a:defRPr sz="1800" kern="1200">
          <a:solidFill>
            <a:schemeClr val="tx1"/>
          </a:solidFill>
          <a:latin typeface="+mn-lt"/>
          <a:ea typeface="+mn-ea"/>
          <a:cs typeface="+mn-cs"/>
        </a:defRPr>
      </a:lvl4pPr>
      <a:lvl5pPr marL="1828789" algn="l" defTabSz="914395" rtl="0" eaLnBrk="1" latinLnBrk="0" hangingPunct="1">
        <a:defRPr sz="1800" kern="1200">
          <a:solidFill>
            <a:schemeClr val="tx1"/>
          </a:solidFill>
          <a:latin typeface="+mn-lt"/>
          <a:ea typeface="+mn-ea"/>
          <a:cs typeface="+mn-cs"/>
        </a:defRPr>
      </a:lvl5pPr>
      <a:lvl6pPr marL="2285987" algn="l" defTabSz="914395" rtl="0" eaLnBrk="1" latinLnBrk="0" hangingPunct="1">
        <a:defRPr sz="1800" kern="1200">
          <a:solidFill>
            <a:schemeClr val="tx1"/>
          </a:solidFill>
          <a:latin typeface="+mn-lt"/>
          <a:ea typeface="+mn-ea"/>
          <a:cs typeface="+mn-cs"/>
        </a:defRPr>
      </a:lvl6pPr>
      <a:lvl7pPr marL="2743184" algn="l" defTabSz="914395" rtl="0" eaLnBrk="1" latinLnBrk="0" hangingPunct="1">
        <a:defRPr sz="1800" kern="1200">
          <a:solidFill>
            <a:schemeClr val="tx1"/>
          </a:solidFill>
          <a:latin typeface="+mn-lt"/>
          <a:ea typeface="+mn-ea"/>
          <a:cs typeface="+mn-cs"/>
        </a:defRPr>
      </a:lvl7pPr>
      <a:lvl8pPr marL="3200381" algn="l" defTabSz="914395" rtl="0" eaLnBrk="1" latinLnBrk="0" hangingPunct="1">
        <a:defRPr sz="1800" kern="1200">
          <a:solidFill>
            <a:schemeClr val="tx1"/>
          </a:solidFill>
          <a:latin typeface="+mn-lt"/>
          <a:ea typeface="+mn-ea"/>
          <a:cs typeface="+mn-cs"/>
        </a:defRPr>
      </a:lvl8pPr>
      <a:lvl9pPr marL="3657579" algn="l" defTabSz="91439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2" Type="http://schemas.openxmlformats.org/officeDocument/2006/relationships/hyperlink" Target="https://obamawhitehouse.archives.gov/sites/default/files/rss_viewer/international_strategy_for_cyberspace.pdf" TargetMode="External"/><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s://www.wikileaks.com/ciav7p1/" TargetMode="Externa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3" Type="http://schemas.openxmlformats.org/officeDocument/2006/relationships/hyperlink" Target="https://www.theverge.com/2021/12/21/22848485/pegasus-spyware-jamal-khashoggi-murder-nso-hanan-elatr-new-analysis" TargetMode="External"/><Relationship Id="rId2" Type="http://schemas.openxmlformats.org/officeDocument/2006/relationships/hyperlink" Target="https://en.wikipedia.org/wiki/Pegasus_(spyware)" TargetMode="External"/><Relationship Id="rId1" Type="http://schemas.openxmlformats.org/officeDocument/2006/relationships/slideLayout" Target="../slideLayouts/slideLayout18.xml"/><Relationship Id="rId4" Type="http://schemas.openxmlformats.org/officeDocument/2006/relationships/hyperlink" Target="https://www.theguardian.com/news/2021/aug/02/pegasus-spyware-found-on-journalists-phones-french-intelligence-confirms" TargetMode="External"/></Relationships>
</file>

<file path=ppt/slides/_rels/slide52.xml.rels><?xml version="1.0" encoding="UTF-8" standalone="yes"?>
<Relationships xmlns="http://schemas.openxmlformats.org/package/2006/relationships"><Relationship Id="rId8" Type="http://schemas.openxmlformats.org/officeDocument/2006/relationships/hyperlink" Target="http://krypt3ia.wordpress.com/2011/08/04/plc-controlers-stuxnet-and-kinetic-attacks-blackhat-2011/" TargetMode="External"/><Relationship Id="rId3" Type="http://schemas.openxmlformats.org/officeDocument/2006/relationships/hyperlink" Target="http://www.emptywheel.net/2011/10/20/did-duqu-fix-the-bug-that-revealed-stuxnet/" TargetMode="External"/><Relationship Id="rId7" Type="http://schemas.openxmlformats.org/officeDocument/2006/relationships/hyperlink" Target="http://eugene.kaspersky.com/2011/11/02/the-man-who-found-stuxnet-sergey-ulasen-in-the-spotlight/" TargetMode="External"/><Relationship Id="rId2" Type="http://schemas.openxmlformats.org/officeDocument/2006/relationships/hyperlink" Target="http://en.wikipedia.org/wiki/Stuxnet" TargetMode="External"/><Relationship Id="rId1" Type="http://schemas.openxmlformats.org/officeDocument/2006/relationships/slideLayout" Target="../slideLayouts/slideLayout18.xml"/><Relationship Id="rId6" Type="http://schemas.openxmlformats.org/officeDocument/2006/relationships/hyperlink" Target="http://blogs.technet.com/b/mmpc/archive/2010/07/16/the-stuxnet-sting.aspx" TargetMode="External"/><Relationship Id="rId11" Type="http://schemas.openxmlformats.org/officeDocument/2006/relationships/hyperlink" Target="https://www.wired.com/2012/03/duqu-mystery-language-solved/" TargetMode="External"/><Relationship Id="rId5" Type="http://schemas.openxmlformats.org/officeDocument/2006/relationships/hyperlink" Target="http://www.anti-virus.by/press/viruses/3971.html" TargetMode="External"/><Relationship Id="rId10" Type="http://schemas.openxmlformats.org/officeDocument/2006/relationships/hyperlink" Target="https://www.wired.com/2014/11/countdown-to-zero-day-stuxnet/" TargetMode="External"/><Relationship Id="rId4" Type="http://schemas.openxmlformats.org/officeDocument/2006/relationships/hyperlink" Target="http://en.wikipedia.org/wiki/SCADA" TargetMode="External"/><Relationship Id="rId9" Type="http://schemas.openxmlformats.org/officeDocument/2006/relationships/hyperlink" Target="http://www.symantec.com/content/en/us/enterprise/media/security_response/whitepapers/w32_stuxnet_dossier.pdf"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e 4">
            <a:extLst>
              <a:ext uri="{FF2B5EF4-FFF2-40B4-BE49-F238E27FC236}">
                <a16:creationId xmlns:a16="http://schemas.microsoft.com/office/drawing/2014/main" id="{EB3A7D9E-1DD7-4A53-A660-F85EA44FAA10}"/>
              </a:ext>
            </a:extLst>
          </p:cNvPr>
          <p:cNvPicPr>
            <a:picLocks noChangeAspect="1"/>
          </p:cNvPicPr>
          <p:nvPr/>
        </p:nvPicPr>
        <p:blipFill rotWithShape="1">
          <a:blip r:embed="rId2"/>
          <a:srcRect l="40100" t="43067" r="20801" b="28133"/>
          <a:stretch/>
        </p:blipFill>
        <p:spPr>
          <a:xfrm>
            <a:off x="2079300" y="1591056"/>
            <a:ext cx="8033400" cy="3328416"/>
          </a:xfrm>
          <a:prstGeom prst="rect">
            <a:avLst/>
          </a:prstGeom>
        </p:spPr>
      </p:pic>
    </p:spTree>
    <p:extLst>
      <p:ext uri="{BB962C8B-B14F-4D97-AF65-F5344CB8AC3E}">
        <p14:creationId xmlns:p14="http://schemas.microsoft.com/office/powerpoint/2010/main" val="3487769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288" y="188913"/>
            <a:ext cx="8229600" cy="633412"/>
          </a:xfrm>
        </p:spPr>
        <p:txBody>
          <a:bodyPr>
            <a:normAutofit/>
          </a:bodyPr>
          <a:lstStyle/>
          <a:p>
            <a:pPr eaLnBrk="1" hangingPunct="1">
              <a:defRPr/>
            </a:pPr>
            <a:r>
              <a:rPr lang="nb-NO" dirty="0"/>
              <a:t>Hva er en orm («Worm»)?</a:t>
            </a:r>
          </a:p>
        </p:txBody>
      </p:sp>
      <p:sp>
        <p:nvSpPr>
          <p:cNvPr id="3" name="Content Placeholder 2"/>
          <p:cNvSpPr>
            <a:spLocks noGrp="1"/>
          </p:cNvSpPr>
          <p:nvPr>
            <p:ph idx="1"/>
          </p:nvPr>
        </p:nvSpPr>
        <p:spPr>
          <a:xfrm>
            <a:off x="1981200" y="1125538"/>
            <a:ext cx="8229600" cy="5256212"/>
          </a:xfrm>
        </p:spPr>
        <p:txBody>
          <a:bodyPr/>
          <a:lstStyle/>
          <a:p>
            <a:pPr eaLnBrk="1" hangingPunct="1"/>
            <a:r>
              <a:rPr lang="nb-NO">
                <a:ea typeface="ＭＳ Ｐゴシック" pitchFamily="34" charset="-128"/>
              </a:rPr>
              <a:t>Malware som </a:t>
            </a:r>
            <a:r>
              <a:rPr lang="nb-NO">
                <a:solidFill>
                  <a:srgbClr val="FF0000"/>
                </a:solidFill>
                <a:ea typeface="ＭＳ Ｐゴシック" pitchFamily="34" charset="-128"/>
              </a:rPr>
              <a:t>sprer kopier</a:t>
            </a:r>
            <a:r>
              <a:rPr lang="nb-NO">
                <a:ea typeface="ＭＳ Ｐゴシック" pitchFamily="34" charset="-128"/>
              </a:rPr>
              <a:t> av seg selv </a:t>
            </a:r>
            <a:r>
              <a:rPr lang="nb-NO">
                <a:solidFill>
                  <a:srgbClr val="FF0000"/>
                </a:solidFill>
                <a:ea typeface="ＭＳ Ｐゴシック" pitchFamily="34" charset="-128"/>
              </a:rPr>
              <a:t>uten å infisere</a:t>
            </a:r>
            <a:r>
              <a:rPr lang="nb-NO">
                <a:ea typeface="ＭＳ Ｐゴシック" pitchFamily="34" charset="-128"/>
              </a:rPr>
              <a:t> andre program, og vanligvis uten menneskelig medvirkning</a:t>
            </a:r>
          </a:p>
          <a:p>
            <a:pPr eaLnBrk="1" hangingPunct="1"/>
            <a:r>
              <a:rPr lang="nb-NO">
                <a:ea typeface="ＭＳ Ｐゴシック" pitchFamily="34" charset="-128"/>
              </a:rPr>
              <a:t>Ikke virus siden de ikke infiserer eller endrer LOKALT</a:t>
            </a:r>
          </a:p>
          <a:p>
            <a:pPr lvl="1" eaLnBrk="1" hangingPunct="1"/>
            <a:r>
              <a:rPr lang="nb-NO">
                <a:ea typeface="ＭＳ Ｐゴシック" pitchFamily="34" charset="-128"/>
              </a:rPr>
              <a:t>men begge deler spres ved selv-replisering</a:t>
            </a:r>
          </a:p>
          <a:p>
            <a:pPr eaLnBrk="1" hangingPunct="1"/>
            <a:r>
              <a:rPr lang="nb-NO">
                <a:ea typeface="ＭＳ Ｐゴシック" pitchFamily="34" charset="-128"/>
              </a:rPr>
              <a:t>I de fleste tilfeller vil ormen ha en ondsinnet </a:t>
            </a:r>
            <a:r>
              <a:rPr lang="nb-NO">
                <a:solidFill>
                  <a:srgbClr val="FF0000"/>
                </a:solidFill>
                <a:ea typeface="ＭＳ Ｐゴシック" pitchFamily="34" charset="-128"/>
              </a:rPr>
              <a:t>nyttelast (payload)</a:t>
            </a:r>
          </a:p>
          <a:p>
            <a:pPr lvl="1" eaLnBrk="1" hangingPunct="1"/>
            <a:r>
              <a:rPr lang="nb-NO">
                <a:ea typeface="ＭＳ Ｐゴシック" pitchFamily="34" charset="-128"/>
              </a:rPr>
              <a:t>Installere bakdør</a:t>
            </a:r>
          </a:p>
          <a:p>
            <a:pPr lvl="1" eaLnBrk="1" hangingPunct="1"/>
            <a:r>
              <a:rPr lang="nb-NO">
                <a:ea typeface="ＭＳ Ｐゴシック" pitchFamily="34" charset="-128"/>
              </a:rPr>
              <a:t>Slette filer</a:t>
            </a:r>
          </a:p>
        </p:txBody>
      </p:sp>
      <p:sp>
        <p:nvSpPr>
          <p:cNvPr id="48131" name="Slide Number Placeholder 4"/>
          <p:cNvSpPr>
            <a:spLocks noGrp="1"/>
          </p:cNvSpPr>
          <p:nvPr>
            <p:ph type="sldNum" sz="quarter" idx="12"/>
          </p:nvPr>
        </p:nvSpPr>
        <p:spPr bwMode="auto">
          <a:ln>
            <a:miter lim="800000"/>
            <a:headEnd/>
            <a:tailEnd/>
          </a:ln>
        </p:spPr>
        <p:txBody>
          <a:bodyPr/>
          <a:lstStyle/>
          <a:p>
            <a:pPr fontAlgn="base">
              <a:spcBef>
                <a:spcPct val="0"/>
              </a:spcBef>
              <a:spcAft>
                <a:spcPct val="0"/>
              </a:spcAft>
              <a:defRPr/>
            </a:pPr>
            <a:fld id="{03C6C7D8-3BBD-4713-9B40-60A4B08D6B15}" type="slidenum">
              <a:rPr lang="nb-NO">
                <a:cs typeface="Arial" charset="0"/>
              </a:rPr>
              <a:pPr fontAlgn="base">
                <a:spcBef>
                  <a:spcPct val="0"/>
                </a:spcBef>
                <a:spcAft>
                  <a:spcPct val="0"/>
                </a:spcAft>
                <a:defRPr/>
              </a:pPr>
              <a:t>10</a:t>
            </a:fld>
            <a:endParaRPr lang="nb-NO">
              <a:cs typeface="Arial" charset="0"/>
            </a:endParaRPr>
          </a:p>
        </p:txBody>
      </p:sp>
      <p:sp>
        <p:nvSpPr>
          <p:cNvPr id="25604" name="Text Box 5"/>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xfrm>
            <a:off x="1919288" y="188913"/>
            <a:ext cx="8229600" cy="633412"/>
          </a:xfrm>
        </p:spPr>
        <p:txBody>
          <a:bodyPr>
            <a:normAutofit/>
          </a:bodyPr>
          <a:lstStyle/>
          <a:p>
            <a:pPr eaLnBrk="1" hangingPunct="1">
              <a:defRPr/>
            </a:pPr>
            <a:r>
              <a:rPr lang="nb-NO" altLang="en-US"/>
              <a:t>Mass mailers, ormer</a:t>
            </a:r>
            <a:endParaRPr lang="en-US" altLang="en-US"/>
          </a:p>
        </p:txBody>
      </p:sp>
      <p:sp>
        <p:nvSpPr>
          <p:cNvPr id="103427" name="Rectangle 3"/>
          <p:cNvSpPr>
            <a:spLocks noGrp="1" noChangeArrowheads="1"/>
          </p:cNvSpPr>
          <p:nvPr>
            <p:ph type="body" idx="1"/>
          </p:nvPr>
        </p:nvSpPr>
        <p:spPr>
          <a:xfrm>
            <a:off x="1981200" y="1125539"/>
            <a:ext cx="8229600" cy="5616575"/>
          </a:xfrm>
        </p:spPr>
        <p:txBody>
          <a:bodyPr/>
          <a:lstStyle/>
          <a:p>
            <a:pPr eaLnBrk="1" hangingPunct="1">
              <a:buFontTx/>
              <a:buChar char="•"/>
            </a:pPr>
            <a:r>
              <a:rPr lang="nb-NO" altLang="en-US" sz="2800">
                <a:ea typeface="ＭＳ Ｐゴシック" pitchFamily="34" charset="-128"/>
              </a:rPr>
              <a:t>4. mars 2000 kom ’ILOVEYOU’ ormen – og endret ”alt”</a:t>
            </a:r>
          </a:p>
          <a:p>
            <a:pPr lvl="1" eaLnBrk="1" hangingPunct="1"/>
            <a:r>
              <a:rPr lang="nb-NO" altLang="en-US" sz="1600">
                <a:ea typeface="ＭＳ Ｐゴシック" pitchFamily="34" charset="-128"/>
              </a:rPr>
              <a:t>Den første malware som spredde seg gjennom epost</a:t>
            </a:r>
          </a:p>
          <a:p>
            <a:pPr lvl="1" eaLnBrk="1" hangingPunct="1"/>
            <a:r>
              <a:rPr lang="nb-NO" altLang="en-US" sz="1600">
                <a:ea typeface="ＭＳ Ｐゴシック" pitchFamily="34" charset="-128"/>
              </a:rPr>
              <a:t>Brukeren måtte manuelt åpne en fil i eposten</a:t>
            </a:r>
          </a:p>
          <a:p>
            <a:pPr lvl="1" eaLnBrk="1" hangingPunct="1"/>
            <a:r>
              <a:rPr lang="nb-NO" altLang="en-US" sz="1600">
                <a:ea typeface="ＭＳ Ｐゴシック" pitchFamily="34" charset="-128"/>
              </a:rPr>
              <a:t>Egentlig ikke en skadelig malware, den bare spredde seg…</a:t>
            </a:r>
          </a:p>
          <a:p>
            <a:pPr lvl="1" eaLnBrk="1" hangingPunct="1"/>
            <a:r>
              <a:rPr lang="nb-NO" altLang="en-US" sz="1600">
                <a:ea typeface="ＭＳ Ｐゴシック" pitchFamily="34" charset="-128"/>
              </a:rPr>
              <a:t>50 millioner PCer ble infisert i løpet av 9 dager!</a:t>
            </a:r>
          </a:p>
          <a:p>
            <a:pPr eaLnBrk="1" hangingPunct="1">
              <a:buFontTx/>
              <a:buChar char="•"/>
            </a:pPr>
            <a:r>
              <a:rPr lang="nb-NO" altLang="en-US">
                <a:ea typeface="ＭＳ Ｐゴシック" pitchFamily="34" charset="-128"/>
              </a:rPr>
              <a:t>13. Juli 2001 infiserte ’Code Red’ Microsoft IIS servere</a:t>
            </a:r>
          </a:p>
          <a:p>
            <a:pPr lvl="1" eaLnBrk="1" hangingPunct="1"/>
            <a:r>
              <a:rPr lang="nb-NO" altLang="en-US" sz="1600">
                <a:ea typeface="ＭＳ Ｐゴシック" pitchFamily="34" charset="-128"/>
              </a:rPr>
              <a:t>Helt ny orm som spredde seg automatisk mellom servere på Internet, og som kun levde inne i Internet Information Server</a:t>
            </a:r>
          </a:p>
          <a:p>
            <a:pPr lvl="1" eaLnBrk="1" hangingPunct="1"/>
            <a:r>
              <a:rPr lang="nb-NO" altLang="en-US" sz="1600">
                <a:ea typeface="ＭＳ Ｐゴシック" pitchFamily="34" charset="-128"/>
              </a:rPr>
              <a:t>Utførte Denial of Service attacks mot flere amerikanske nettsteder</a:t>
            </a:r>
          </a:p>
          <a:p>
            <a:pPr eaLnBrk="1" hangingPunct="1">
              <a:buFontTx/>
              <a:buChar char="•"/>
            </a:pPr>
            <a:r>
              <a:rPr lang="nb-NO" altLang="en-US">
                <a:ea typeface="ＭＳ Ｐゴシック" pitchFamily="34" charset="-128"/>
              </a:rPr>
              <a:t>’Nimda’ ormen fulgte opp og satt standarden for moderne malware</a:t>
            </a:r>
          </a:p>
          <a:p>
            <a:pPr lvl="1" eaLnBrk="1" hangingPunct="1"/>
            <a:r>
              <a:rPr lang="nb-NO" altLang="en-US" sz="1600">
                <a:ea typeface="ＭＳ Ｐゴシック" pitchFamily="34" charset="-128"/>
              </a:rPr>
              <a:t>Spredning gjennom; epost, nettverks shares, IIS spredning (som Code Red), browsing på infiserte servere, gjennom bakdører fra andre ormer</a:t>
            </a:r>
            <a:endParaRPr lang="en-US" altLang="en-US" sz="1600">
              <a:ea typeface="ＭＳ Ｐゴシック" pitchFamily="34" charset="-128"/>
            </a:endParaRPr>
          </a:p>
        </p:txBody>
      </p:sp>
      <p:sp>
        <p:nvSpPr>
          <p:cNvPr id="26627" name="Text Box 4"/>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C8F11D23-129A-4373-8A2B-C5A338546BF4}" type="slidenum">
              <a:rPr lang="nb-NO" sz="1000"/>
              <a:pPr algn="r">
                <a:defRPr/>
              </a:pPr>
              <a:t>11</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animEffect transition="in" filter="box(in)">
                                      <p:cBhvr>
                                        <p:cTn id="7" dur="500"/>
                                        <p:tgtEl>
                                          <p:spTgt spid="103427">
                                            <p:txEl>
                                              <p:pRg st="0" end="0"/>
                                            </p:txEl>
                                          </p:spTgt>
                                        </p:tgtEl>
                                      </p:cBhvr>
                                    </p:animEffect>
                                  </p:childTnLst>
                                </p:cTn>
                              </p:par>
                              <p:par>
                                <p:cTn id="8" presetID="4" presetClass="entr" presetSubtype="16" fill="hold" grpId="0" nodeType="withEffect">
                                  <p:stCondLst>
                                    <p:cond delay="0"/>
                                  </p:stCondLst>
                                  <p:childTnLst>
                                    <p:set>
                                      <p:cBhvr>
                                        <p:cTn id="9" dur="1" fill="hold">
                                          <p:stCondLst>
                                            <p:cond delay="0"/>
                                          </p:stCondLst>
                                        </p:cTn>
                                        <p:tgtEl>
                                          <p:spTgt spid="103427">
                                            <p:txEl>
                                              <p:pRg st="1" end="1"/>
                                            </p:txEl>
                                          </p:spTgt>
                                        </p:tgtEl>
                                        <p:attrNameLst>
                                          <p:attrName>style.visibility</p:attrName>
                                        </p:attrNameLst>
                                      </p:cBhvr>
                                      <p:to>
                                        <p:strVal val="visible"/>
                                      </p:to>
                                    </p:set>
                                    <p:animEffect transition="in" filter="box(in)">
                                      <p:cBhvr>
                                        <p:cTn id="10" dur="500"/>
                                        <p:tgtEl>
                                          <p:spTgt spid="103427">
                                            <p:txEl>
                                              <p:pRg st="1" end="1"/>
                                            </p:txEl>
                                          </p:spTgt>
                                        </p:tgtEl>
                                      </p:cBhvr>
                                    </p:animEffect>
                                  </p:childTnLst>
                                </p:cTn>
                              </p:par>
                              <p:par>
                                <p:cTn id="11" presetID="4" presetClass="entr" presetSubtype="16" fill="hold" grpId="0" nodeType="withEffect">
                                  <p:stCondLst>
                                    <p:cond delay="0"/>
                                  </p:stCondLst>
                                  <p:childTnLst>
                                    <p:set>
                                      <p:cBhvr>
                                        <p:cTn id="12" dur="1" fill="hold">
                                          <p:stCondLst>
                                            <p:cond delay="0"/>
                                          </p:stCondLst>
                                        </p:cTn>
                                        <p:tgtEl>
                                          <p:spTgt spid="103427">
                                            <p:txEl>
                                              <p:pRg st="2" end="2"/>
                                            </p:txEl>
                                          </p:spTgt>
                                        </p:tgtEl>
                                        <p:attrNameLst>
                                          <p:attrName>style.visibility</p:attrName>
                                        </p:attrNameLst>
                                      </p:cBhvr>
                                      <p:to>
                                        <p:strVal val="visible"/>
                                      </p:to>
                                    </p:set>
                                    <p:animEffect transition="in" filter="box(in)">
                                      <p:cBhvr>
                                        <p:cTn id="13" dur="500"/>
                                        <p:tgtEl>
                                          <p:spTgt spid="103427">
                                            <p:txEl>
                                              <p:pRg st="2" end="2"/>
                                            </p:txEl>
                                          </p:spTgt>
                                        </p:tgtEl>
                                      </p:cBhvr>
                                    </p:animEffect>
                                  </p:childTnLst>
                                </p:cTn>
                              </p:par>
                              <p:par>
                                <p:cTn id="14" presetID="4" presetClass="entr" presetSubtype="16" fill="hold" grpId="0" nodeType="withEffect">
                                  <p:stCondLst>
                                    <p:cond delay="0"/>
                                  </p:stCondLst>
                                  <p:childTnLst>
                                    <p:set>
                                      <p:cBhvr>
                                        <p:cTn id="15" dur="1" fill="hold">
                                          <p:stCondLst>
                                            <p:cond delay="0"/>
                                          </p:stCondLst>
                                        </p:cTn>
                                        <p:tgtEl>
                                          <p:spTgt spid="103427">
                                            <p:txEl>
                                              <p:pRg st="3" end="3"/>
                                            </p:txEl>
                                          </p:spTgt>
                                        </p:tgtEl>
                                        <p:attrNameLst>
                                          <p:attrName>style.visibility</p:attrName>
                                        </p:attrNameLst>
                                      </p:cBhvr>
                                      <p:to>
                                        <p:strVal val="visible"/>
                                      </p:to>
                                    </p:set>
                                    <p:animEffect transition="in" filter="box(in)">
                                      <p:cBhvr>
                                        <p:cTn id="16" dur="500"/>
                                        <p:tgtEl>
                                          <p:spTgt spid="103427">
                                            <p:txEl>
                                              <p:pRg st="3" end="3"/>
                                            </p:txEl>
                                          </p:spTgt>
                                        </p:tgtEl>
                                      </p:cBhvr>
                                    </p:animEffect>
                                  </p:childTnLst>
                                </p:cTn>
                              </p:par>
                              <p:par>
                                <p:cTn id="17" presetID="4" presetClass="entr" presetSubtype="16" fill="hold" grpId="0" nodeType="withEffect">
                                  <p:stCondLst>
                                    <p:cond delay="0"/>
                                  </p:stCondLst>
                                  <p:childTnLst>
                                    <p:set>
                                      <p:cBhvr>
                                        <p:cTn id="18" dur="1" fill="hold">
                                          <p:stCondLst>
                                            <p:cond delay="0"/>
                                          </p:stCondLst>
                                        </p:cTn>
                                        <p:tgtEl>
                                          <p:spTgt spid="103427">
                                            <p:txEl>
                                              <p:pRg st="4" end="4"/>
                                            </p:txEl>
                                          </p:spTgt>
                                        </p:tgtEl>
                                        <p:attrNameLst>
                                          <p:attrName>style.visibility</p:attrName>
                                        </p:attrNameLst>
                                      </p:cBhvr>
                                      <p:to>
                                        <p:strVal val="visible"/>
                                      </p:to>
                                    </p:set>
                                    <p:animEffect transition="in" filter="box(in)">
                                      <p:cBhvr>
                                        <p:cTn id="19" dur="500"/>
                                        <p:tgtEl>
                                          <p:spTgt spid="103427">
                                            <p:txEl>
                                              <p:pRg st="4" end="4"/>
                                            </p:txEl>
                                          </p:spTgt>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4" presetClass="entr" presetSubtype="16" fill="hold" grpId="0" nodeType="clickEffect">
                                  <p:stCondLst>
                                    <p:cond delay="0"/>
                                  </p:stCondLst>
                                  <p:childTnLst>
                                    <p:set>
                                      <p:cBhvr>
                                        <p:cTn id="23" dur="1" fill="hold">
                                          <p:stCondLst>
                                            <p:cond delay="0"/>
                                          </p:stCondLst>
                                        </p:cTn>
                                        <p:tgtEl>
                                          <p:spTgt spid="103427">
                                            <p:txEl>
                                              <p:pRg st="5" end="5"/>
                                            </p:txEl>
                                          </p:spTgt>
                                        </p:tgtEl>
                                        <p:attrNameLst>
                                          <p:attrName>style.visibility</p:attrName>
                                        </p:attrNameLst>
                                      </p:cBhvr>
                                      <p:to>
                                        <p:strVal val="visible"/>
                                      </p:to>
                                    </p:set>
                                    <p:animEffect transition="in" filter="box(in)">
                                      <p:cBhvr>
                                        <p:cTn id="24" dur="500"/>
                                        <p:tgtEl>
                                          <p:spTgt spid="103427">
                                            <p:txEl>
                                              <p:pRg st="5" end="5"/>
                                            </p:txEl>
                                          </p:spTgt>
                                        </p:tgtEl>
                                      </p:cBhvr>
                                    </p:animEffect>
                                  </p:childTnLst>
                                </p:cTn>
                              </p:par>
                              <p:par>
                                <p:cTn id="25" presetID="4" presetClass="entr" presetSubtype="16" fill="hold" grpId="0" nodeType="withEffect">
                                  <p:stCondLst>
                                    <p:cond delay="0"/>
                                  </p:stCondLst>
                                  <p:childTnLst>
                                    <p:set>
                                      <p:cBhvr>
                                        <p:cTn id="26" dur="1" fill="hold">
                                          <p:stCondLst>
                                            <p:cond delay="0"/>
                                          </p:stCondLst>
                                        </p:cTn>
                                        <p:tgtEl>
                                          <p:spTgt spid="103427">
                                            <p:txEl>
                                              <p:pRg st="6" end="6"/>
                                            </p:txEl>
                                          </p:spTgt>
                                        </p:tgtEl>
                                        <p:attrNameLst>
                                          <p:attrName>style.visibility</p:attrName>
                                        </p:attrNameLst>
                                      </p:cBhvr>
                                      <p:to>
                                        <p:strVal val="visible"/>
                                      </p:to>
                                    </p:set>
                                    <p:animEffect transition="in" filter="box(in)">
                                      <p:cBhvr>
                                        <p:cTn id="27" dur="500"/>
                                        <p:tgtEl>
                                          <p:spTgt spid="103427">
                                            <p:txEl>
                                              <p:pRg st="6" end="6"/>
                                            </p:txEl>
                                          </p:spTgt>
                                        </p:tgtEl>
                                      </p:cBhvr>
                                    </p:animEffect>
                                  </p:childTnLst>
                                </p:cTn>
                              </p:par>
                              <p:par>
                                <p:cTn id="28" presetID="4" presetClass="entr" presetSubtype="16" fill="hold" grpId="0" nodeType="withEffect">
                                  <p:stCondLst>
                                    <p:cond delay="0"/>
                                  </p:stCondLst>
                                  <p:childTnLst>
                                    <p:set>
                                      <p:cBhvr>
                                        <p:cTn id="29" dur="1" fill="hold">
                                          <p:stCondLst>
                                            <p:cond delay="0"/>
                                          </p:stCondLst>
                                        </p:cTn>
                                        <p:tgtEl>
                                          <p:spTgt spid="103427">
                                            <p:txEl>
                                              <p:pRg st="7" end="7"/>
                                            </p:txEl>
                                          </p:spTgt>
                                        </p:tgtEl>
                                        <p:attrNameLst>
                                          <p:attrName>style.visibility</p:attrName>
                                        </p:attrNameLst>
                                      </p:cBhvr>
                                      <p:to>
                                        <p:strVal val="visible"/>
                                      </p:to>
                                    </p:set>
                                    <p:animEffect transition="in" filter="box(in)">
                                      <p:cBhvr>
                                        <p:cTn id="30" dur="500"/>
                                        <p:tgtEl>
                                          <p:spTgt spid="103427">
                                            <p:txEl>
                                              <p:pRg st="7" end="7"/>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4" presetClass="entr" presetSubtype="16" fill="hold" grpId="0" nodeType="clickEffect">
                                  <p:stCondLst>
                                    <p:cond delay="0"/>
                                  </p:stCondLst>
                                  <p:childTnLst>
                                    <p:set>
                                      <p:cBhvr>
                                        <p:cTn id="34" dur="1" fill="hold">
                                          <p:stCondLst>
                                            <p:cond delay="0"/>
                                          </p:stCondLst>
                                        </p:cTn>
                                        <p:tgtEl>
                                          <p:spTgt spid="103427">
                                            <p:txEl>
                                              <p:pRg st="8" end="8"/>
                                            </p:txEl>
                                          </p:spTgt>
                                        </p:tgtEl>
                                        <p:attrNameLst>
                                          <p:attrName>style.visibility</p:attrName>
                                        </p:attrNameLst>
                                      </p:cBhvr>
                                      <p:to>
                                        <p:strVal val="visible"/>
                                      </p:to>
                                    </p:set>
                                    <p:animEffect transition="in" filter="box(in)">
                                      <p:cBhvr>
                                        <p:cTn id="35" dur="500"/>
                                        <p:tgtEl>
                                          <p:spTgt spid="103427">
                                            <p:txEl>
                                              <p:pRg st="8" end="8"/>
                                            </p:txEl>
                                          </p:spTgt>
                                        </p:tgtEl>
                                      </p:cBhvr>
                                    </p:animEffect>
                                  </p:childTnLst>
                                </p:cTn>
                              </p:par>
                              <p:par>
                                <p:cTn id="36" presetID="4" presetClass="entr" presetSubtype="16" fill="hold" grpId="0" nodeType="withEffect">
                                  <p:stCondLst>
                                    <p:cond delay="0"/>
                                  </p:stCondLst>
                                  <p:childTnLst>
                                    <p:set>
                                      <p:cBhvr>
                                        <p:cTn id="37" dur="1" fill="hold">
                                          <p:stCondLst>
                                            <p:cond delay="0"/>
                                          </p:stCondLst>
                                        </p:cTn>
                                        <p:tgtEl>
                                          <p:spTgt spid="103427">
                                            <p:txEl>
                                              <p:pRg st="9" end="9"/>
                                            </p:txEl>
                                          </p:spTgt>
                                        </p:tgtEl>
                                        <p:attrNameLst>
                                          <p:attrName>style.visibility</p:attrName>
                                        </p:attrNameLst>
                                      </p:cBhvr>
                                      <p:to>
                                        <p:strVal val="visible"/>
                                      </p:to>
                                    </p:set>
                                    <p:animEffect transition="in" filter="box(in)">
                                      <p:cBhvr>
                                        <p:cTn id="38" dur="500"/>
                                        <p:tgtEl>
                                          <p:spTgt spid="10342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2"/>
          <a:srcRect/>
          <a:stretch>
            <a:fillRect/>
          </a:stretch>
        </p:blipFill>
        <p:spPr bwMode="auto">
          <a:xfrm>
            <a:off x="2341564" y="3105150"/>
            <a:ext cx="7953375" cy="3371850"/>
          </a:xfrm>
          <a:prstGeom prst="rect">
            <a:avLst/>
          </a:prstGeom>
          <a:noFill/>
          <a:ln w="9525">
            <a:noFill/>
            <a:miter lim="800000"/>
            <a:headEnd/>
            <a:tailEnd/>
          </a:ln>
        </p:spPr>
      </p:pic>
      <p:sp>
        <p:nvSpPr>
          <p:cNvPr id="2" name="Title 1"/>
          <p:cNvSpPr>
            <a:spLocks noGrp="1"/>
          </p:cNvSpPr>
          <p:nvPr>
            <p:ph type="title"/>
          </p:nvPr>
        </p:nvSpPr>
        <p:spPr>
          <a:xfrm>
            <a:off x="1919288" y="188913"/>
            <a:ext cx="8229600" cy="633412"/>
          </a:xfrm>
        </p:spPr>
        <p:txBody>
          <a:bodyPr>
            <a:normAutofit/>
          </a:bodyPr>
          <a:lstStyle/>
          <a:p>
            <a:pPr eaLnBrk="1" hangingPunct="1">
              <a:defRPr/>
            </a:pPr>
            <a:r>
              <a:rPr lang="nb-NO" dirty="0"/>
              <a:t>Trojanske hester</a:t>
            </a:r>
          </a:p>
        </p:txBody>
      </p:sp>
      <p:sp>
        <p:nvSpPr>
          <p:cNvPr id="3" name="Content Placeholder 2"/>
          <p:cNvSpPr>
            <a:spLocks noGrp="1"/>
          </p:cNvSpPr>
          <p:nvPr>
            <p:ph idx="1"/>
          </p:nvPr>
        </p:nvSpPr>
        <p:spPr>
          <a:xfrm>
            <a:off x="1981200" y="1125538"/>
            <a:ext cx="8229600" cy="2303462"/>
          </a:xfrm>
        </p:spPr>
        <p:txBody>
          <a:bodyPr>
            <a:normAutofit fontScale="92500" lnSpcReduction="10000"/>
          </a:bodyPr>
          <a:lstStyle/>
          <a:p>
            <a:pPr eaLnBrk="1" hangingPunct="1">
              <a:defRPr/>
            </a:pPr>
            <a:r>
              <a:rPr lang="nb-NO" dirty="0"/>
              <a:t>Malware som </a:t>
            </a:r>
            <a:r>
              <a:rPr lang="nb-NO" dirty="0">
                <a:solidFill>
                  <a:srgbClr val="FF0000"/>
                </a:solidFill>
              </a:rPr>
              <a:t>ser ut </a:t>
            </a:r>
            <a:r>
              <a:rPr lang="nb-NO" dirty="0"/>
              <a:t>til å utføre en </a:t>
            </a:r>
            <a:r>
              <a:rPr lang="nb-NO" dirty="0">
                <a:solidFill>
                  <a:srgbClr val="FF0000"/>
                </a:solidFill>
              </a:rPr>
              <a:t>nyttig</a:t>
            </a:r>
            <a:r>
              <a:rPr lang="nb-NO" dirty="0"/>
              <a:t> jobb, men som </a:t>
            </a:r>
            <a:r>
              <a:rPr lang="nb-NO" dirty="0">
                <a:solidFill>
                  <a:srgbClr val="FF0000"/>
                </a:solidFill>
              </a:rPr>
              <a:t>i tillegg</a:t>
            </a:r>
            <a:r>
              <a:rPr lang="nb-NO" dirty="0"/>
              <a:t> gjør noe ondsinnet</a:t>
            </a:r>
          </a:p>
          <a:p>
            <a:pPr lvl="1" eaLnBrk="1" hangingPunct="1">
              <a:defRPr/>
            </a:pPr>
            <a:r>
              <a:rPr lang="nb-NO" dirty="0" err="1"/>
              <a:t>F.ex</a:t>
            </a:r>
            <a:r>
              <a:rPr lang="nb-NO" dirty="0"/>
              <a:t>. starter en </a:t>
            </a:r>
            <a:r>
              <a:rPr lang="nb-NO" dirty="0" err="1"/>
              <a:t>keylogger</a:t>
            </a:r>
            <a:r>
              <a:rPr lang="nb-NO" dirty="0"/>
              <a:t> («tastaturavlytter»)</a:t>
            </a:r>
          </a:p>
          <a:p>
            <a:pPr eaLnBrk="1" hangingPunct="1">
              <a:defRPr/>
            </a:pPr>
            <a:r>
              <a:rPr lang="nb-NO" dirty="0"/>
              <a:t>Trojanere installeres ofte som en del av nyttelasten til annen malware</a:t>
            </a:r>
          </a:p>
          <a:p>
            <a:pPr lvl="1" eaLnBrk="1" hangingPunct="1">
              <a:defRPr/>
            </a:pPr>
            <a:r>
              <a:rPr lang="nb-NO" dirty="0"/>
              <a:t>men kan også installeres av bruker/administrator med overlegg eller ved uhell</a:t>
            </a:r>
          </a:p>
        </p:txBody>
      </p:sp>
      <p:sp>
        <p:nvSpPr>
          <p:cNvPr id="59396" name="Slide Number Placeholder 4"/>
          <p:cNvSpPr>
            <a:spLocks noGrp="1"/>
          </p:cNvSpPr>
          <p:nvPr>
            <p:ph type="sldNum" sz="quarter" idx="12"/>
          </p:nvPr>
        </p:nvSpPr>
        <p:spPr bwMode="auto">
          <a:ln>
            <a:miter lim="800000"/>
            <a:headEnd/>
            <a:tailEnd/>
          </a:ln>
        </p:spPr>
        <p:txBody>
          <a:bodyPr/>
          <a:lstStyle/>
          <a:p>
            <a:pPr fontAlgn="base">
              <a:spcBef>
                <a:spcPct val="0"/>
              </a:spcBef>
              <a:spcAft>
                <a:spcPct val="0"/>
              </a:spcAft>
              <a:defRPr/>
            </a:pPr>
            <a:fld id="{3C23C47A-B4F2-4CC1-A31A-21E6E901D9E8}" type="slidenum">
              <a:rPr lang="nb-NO">
                <a:cs typeface="Arial" charset="0"/>
              </a:rPr>
              <a:pPr fontAlgn="base">
                <a:spcBef>
                  <a:spcPct val="0"/>
                </a:spcBef>
                <a:spcAft>
                  <a:spcPct val="0"/>
                </a:spcAft>
                <a:defRPr/>
              </a:pPr>
              <a:t>12</a:t>
            </a:fld>
            <a:endParaRPr lang="nb-NO">
              <a:cs typeface="Arial" charset="0"/>
            </a:endParaRPr>
          </a:p>
        </p:txBody>
      </p:sp>
      <p:sp>
        <p:nvSpPr>
          <p:cNvPr id="27653" name="Text Box 6"/>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arn(inVertic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288" y="188913"/>
            <a:ext cx="8229600" cy="633412"/>
          </a:xfrm>
        </p:spPr>
        <p:txBody>
          <a:bodyPr>
            <a:normAutofit/>
          </a:bodyPr>
          <a:lstStyle/>
          <a:p>
            <a:pPr eaLnBrk="1" hangingPunct="1">
              <a:defRPr/>
            </a:pPr>
            <a:r>
              <a:rPr lang="nb-NO" dirty="0" err="1"/>
              <a:t>Rootkits</a:t>
            </a:r>
            <a:endParaRPr lang="nb-NO" dirty="0"/>
          </a:p>
        </p:txBody>
      </p:sp>
      <p:sp>
        <p:nvSpPr>
          <p:cNvPr id="3" name="Content Placeholder 2"/>
          <p:cNvSpPr>
            <a:spLocks noGrp="1"/>
          </p:cNvSpPr>
          <p:nvPr>
            <p:ph idx="1"/>
          </p:nvPr>
        </p:nvSpPr>
        <p:spPr>
          <a:xfrm>
            <a:off x="1981200" y="1125539"/>
            <a:ext cx="8229600" cy="5616575"/>
          </a:xfrm>
        </p:spPr>
        <p:txBody>
          <a:bodyPr/>
          <a:lstStyle/>
          <a:p>
            <a:pPr eaLnBrk="1" hangingPunct="1">
              <a:lnSpc>
                <a:spcPct val="90000"/>
              </a:lnSpc>
            </a:pPr>
            <a:r>
              <a:rPr lang="nb-NO" sz="3000">
                <a:ea typeface="ＭＳ Ｐゴシック" pitchFamily="34" charset="-128"/>
              </a:rPr>
              <a:t>Rootkit modifiserer </a:t>
            </a:r>
            <a:r>
              <a:rPr lang="nb-NO" sz="3000">
                <a:solidFill>
                  <a:srgbClr val="FF0000"/>
                </a:solidFill>
                <a:ea typeface="ＭＳ Ｐゴシック" pitchFamily="34" charset="-128"/>
              </a:rPr>
              <a:t>OS</a:t>
            </a:r>
            <a:r>
              <a:rPr lang="nb-NO" sz="3000">
                <a:ea typeface="ＭＳ Ｐゴシック" pitchFamily="34" charset="-128"/>
              </a:rPr>
              <a:t> og </a:t>
            </a:r>
            <a:r>
              <a:rPr lang="nb-NO" sz="3000">
                <a:solidFill>
                  <a:srgbClr val="FF0000"/>
                </a:solidFill>
                <a:ea typeface="ＭＳ Ｐゴシック" pitchFamily="34" charset="-128"/>
              </a:rPr>
              <a:t>skjuler</a:t>
            </a:r>
            <a:r>
              <a:rPr lang="nb-NO" sz="3000">
                <a:ea typeface="ＭＳ Ｐゴシック" pitchFamily="34" charset="-128"/>
              </a:rPr>
              <a:t> sin eksistens</a:t>
            </a:r>
          </a:p>
          <a:p>
            <a:pPr lvl="1" eaLnBrk="1" hangingPunct="1">
              <a:lnSpc>
                <a:spcPct val="90000"/>
              </a:lnSpc>
            </a:pPr>
            <a:r>
              <a:rPr lang="nb-NO" sz="2600">
                <a:ea typeface="ＭＳ Ｐゴシック" pitchFamily="34" charset="-128"/>
              </a:rPr>
              <a:t>F.ex. Modifiserer filsystemets muligheter til å se en fil</a:t>
            </a:r>
          </a:p>
          <a:p>
            <a:pPr lvl="1" eaLnBrk="1" hangingPunct="1">
              <a:lnSpc>
                <a:spcPct val="90000"/>
              </a:lnSpc>
            </a:pPr>
            <a:r>
              <a:rPr lang="nb-NO" sz="2600">
                <a:ea typeface="ＭＳ Ｐゴシック" pitchFamily="34" charset="-128"/>
              </a:rPr>
              <a:t>Vanskelig å oppdage med programvare som jo er avhengig av OSet selv</a:t>
            </a:r>
          </a:p>
          <a:p>
            <a:pPr eaLnBrk="1" hangingPunct="1">
              <a:lnSpc>
                <a:spcPct val="90000"/>
              </a:lnSpc>
            </a:pPr>
            <a:r>
              <a:rPr lang="nb-NO" sz="3000">
                <a:ea typeface="ＭＳ Ｐゴシック" pitchFamily="34" charset="-128"/>
              </a:rPr>
              <a:t>Fra ’Operativsystem sikkerhet’:</a:t>
            </a:r>
          </a:p>
          <a:p>
            <a:pPr lvl="1" eaLnBrk="1" hangingPunct="1">
              <a:lnSpc>
                <a:spcPct val="90000"/>
              </a:lnSpc>
            </a:pPr>
            <a:r>
              <a:rPr lang="nb-NO" sz="2600">
                <a:ea typeface="ＭＳ Ｐゴシック" pitchFamily="34" charset="-128"/>
              </a:rPr>
              <a:t>Rootkits i BIOS</a:t>
            </a:r>
          </a:p>
          <a:p>
            <a:pPr lvl="1" eaLnBrk="1" hangingPunct="1">
              <a:lnSpc>
                <a:spcPct val="90000"/>
              </a:lnSpc>
            </a:pPr>
            <a:r>
              <a:rPr lang="nb-NO" sz="2600">
                <a:ea typeface="ＭＳ Ｐゴシック" pitchFamily="34" charset="-128"/>
              </a:rPr>
              <a:t>Rootkits i CPU (Blue Pill rootkit’et)</a:t>
            </a:r>
          </a:p>
        </p:txBody>
      </p:sp>
      <p:sp>
        <p:nvSpPr>
          <p:cNvPr id="61443" name="Slide Number Placeholder 4"/>
          <p:cNvSpPr>
            <a:spLocks noGrp="1"/>
          </p:cNvSpPr>
          <p:nvPr>
            <p:ph type="sldNum" sz="quarter" idx="12"/>
          </p:nvPr>
        </p:nvSpPr>
        <p:spPr bwMode="auto">
          <a:ln>
            <a:miter lim="800000"/>
            <a:headEnd/>
            <a:tailEnd/>
          </a:ln>
        </p:spPr>
        <p:txBody>
          <a:bodyPr/>
          <a:lstStyle/>
          <a:p>
            <a:pPr fontAlgn="base">
              <a:spcBef>
                <a:spcPct val="0"/>
              </a:spcBef>
              <a:spcAft>
                <a:spcPct val="0"/>
              </a:spcAft>
              <a:defRPr/>
            </a:pPr>
            <a:fld id="{0601C02D-1AA4-4CCA-9292-38D6AC279000}" type="slidenum">
              <a:rPr lang="nb-NO">
                <a:cs typeface="Arial" charset="0"/>
              </a:rPr>
              <a:pPr fontAlgn="base">
                <a:spcBef>
                  <a:spcPct val="0"/>
                </a:spcBef>
                <a:spcAft>
                  <a:spcPct val="0"/>
                </a:spcAft>
                <a:defRPr/>
              </a:pPr>
              <a:t>13</a:t>
            </a:fld>
            <a:endParaRPr lang="nb-NO">
              <a:cs typeface="Arial" charset="0"/>
            </a:endParaRPr>
          </a:p>
        </p:txBody>
      </p:sp>
      <p:sp>
        <p:nvSpPr>
          <p:cNvPr id="28676" name="Text Box 5"/>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pic>
        <p:nvPicPr>
          <p:cNvPr id="31751" name="Picture 7" descr="Related image"/>
          <p:cNvPicPr>
            <a:picLocks noChangeAspect="1" noChangeArrowheads="1" noCrop="1"/>
          </p:cNvPicPr>
          <p:nvPr/>
        </p:nvPicPr>
        <p:blipFill>
          <a:blip r:embed="rId2"/>
          <a:srcRect/>
          <a:stretch>
            <a:fillRect/>
          </a:stretch>
        </p:blipFill>
        <p:spPr bwMode="auto">
          <a:xfrm>
            <a:off x="3648076" y="5013325"/>
            <a:ext cx="4257675" cy="1728788"/>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 presetClass="entr" presetSubtype="16" fill="hold" nodeType="clickEffect">
                                  <p:stCondLst>
                                    <p:cond delay="0"/>
                                  </p:stCondLst>
                                  <p:childTnLst>
                                    <p:set>
                                      <p:cBhvr>
                                        <p:cTn id="28" dur="1" fill="hold">
                                          <p:stCondLst>
                                            <p:cond delay="0"/>
                                          </p:stCondLst>
                                        </p:cTn>
                                        <p:tgtEl>
                                          <p:spTgt spid="31751"/>
                                        </p:tgtEl>
                                        <p:attrNameLst>
                                          <p:attrName>style.visibility</p:attrName>
                                        </p:attrNameLst>
                                      </p:cBhvr>
                                      <p:to>
                                        <p:strVal val="visible"/>
                                      </p:to>
                                    </p:set>
                                    <p:animEffect transition="in" filter="box(in)">
                                      <p:cBhvr>
                                        <p:cTn id="29" dur="500"/>
                                        <p:tgtEl>
                                          <p:spTgt spid="317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ChangeArrowheads="1"/>
          </p:cNvSpPr>
          <p:nvPr>
            <p:ph type="title"/>
          </p:nvPr>
        </p:nvSpPr>
        <p:spPr>
          <a:xfrm>
            <a:off x="1919288" y="188913"/>
            <a:ext cx="8229600" cy="633412"/>
          </a:xfrm>
        </p:spPr>
        <p:txBody>
          <a:bodyPr>
            <a:normAutofit/>
          </a:bodyPr>
          <a:lstStyle/>
          <a:p>
            <a:pPr>
              <a:defRPr/>
            </a:pPr>
            <a:r>
              <a:rPr lang="nb-NO" altLang="en-US"/>
              <a:t>Banktrojanere</a:t>
            </a:r>
            <a:endParaRPr lang="en-US" altLang="en-US"/>
          </a:p>
        </p:txBody>
      </p:sp>
      <p:sp>
        <p:nvSpPr>
          <p:cNvPr id="105475" name="Rectangle 3"/>
          <p:cNvSpPr>
            <a:spLocks noGrp="1" noChangeArrowheads="1"/>
          </p:cNvSpPr>
          <p:nvPr>
            <p:ph type="body" idx="1"/>
          </p:nvPr>
        </p:nvSpPr>
        <p:spPr>
          <a:xfrm>
            <a:off x="1981200" y="1125538"/>
            <a:ext cx="8229600" cy="5256212"/>
          </a:xfrm>
        </p:spPr>
        <p:txBody>
          <a:bodyPr>
            <a:normAutofit fontScale="92500" lnSpcReduction="10000"/>
          </a:bodyPr>
          <a:lstStyle/>
          <a:p>
            <a:pPr>
              <a:buFontTx/>
              <a:buChar char="•"/>
              <a:defRPr/>
            </a:pPr>
            <a:r>
              <a:rPr lang="nb-NO" altLang="en-US"/>
              <a:t>Zeus / GameOver dukket opp i 2007, men fikk mye oppmerksomhet først i 2009 – den stjal passord til flere nettsteder; blant annet Bank of America</a:t>
            </a:r>
          </a:p>
          <a:p>
            <a:pPr>
              <a:buFontTx/>
              <a:buChar char="•"/>
              <a:defRPr/>
            </a:pPr>
            <a:r>
              <a:rPr lang="nb-NO" altLang="en-US"/>
              <a:t>Flere rettede trojanere dukket opp i denne perioden, også flere som singlet ut norske bankkunder</a:t>
            </a:r>
          </a:p>
          <a:p>
            <a:pPr>
              <a:buFontTx/>
              <a:buChar char="•"/>
              <a:defRPr/>
            </a:pPr>
            <a:r>
              <a:rPr lang="nb-NO" altLang="en-US"/>
              <a:t>Phishing og pharming er vanlig, hvor man leder brukeren til en side som ser ut som bankens innloggingsside og ber om passord</a:t>
            </a:r>
          </a:p>
          <a:p>
            <a:pPr>
              <a:buFontTx/>
              <a:buChar char="•"/>
              <a:defRPr/>
            </a:pPr>
            <a:endParaRPr lang="nb-NO" altLang="en-US"/>
          </a:p>
          <a:p>
            <a:pPr>
              <a:buFontTx/>
              <a:buChar char="•"/>
              <a:defRPr/>
            </a:pPr>
            <a:r>
              <a:rPr lang="nb-NO" altLang="en-US"/>
              <a:t>I 2010 dukker SpyEye opp, et ”klikk-og-dra” programmeringsverktøy for å lage malware som stjeler bankinformasjon.</a:t>
            </a:r>
          </a:p>
          <a:p>
            <a:pPr lvl="1">
              <a:defRPr/>
            </a:pPr>
            <a:r>
              <a:rPr lang="nb-NO" altLang="en-US" sz="1600"/>
              <a:t>Det lages rettede angrep mot Nordea og DnB NOR</a:t>
            </a:r>
          </a:p>
          <a:p>
            <a:pPr lvl="1">
              <a:defRPr/>
            </a:pPr>
            <a:r>
              <a:rPr lang="nb-NO" altLang="en-US" sz="1600"/>
              <a:t>Norske banker går ut i media februar 2011 og advarer kundene</a:t>
            </a:r>
          </a:p>
          <a:p>
            <a:pPr lvl="1">
              <a:defRPr/>
            </a:pPr>
            <a:r>
              <a:rPr lang="nb-NO" altLang="en-US" sz="1600"/>
              <a:t>SpyEye koster 7000 kroner og selges til alle som ønsker å stjele bankinformasjon slik at disse kan lage trojanere uten særlig kunnskap…</a:t>
            </a:r>
          </a:p>
          <a:p>
            <a:pPr lvl="1">
              <a:defRPr/>
            </a:pPr>
            <a:r>
              <a:rPr lang="nb-NO" altLang="en-US" sz="1600"/>
              <a:t>Til tross for høyt sikkerhetsnivå i norske banker ble flere svindlet</a:t>
            </a:r>
            <a:endParaRPr lang="en-US" altLang="en-US" sz="1600"/>
          </a:p>
        </p:txBody>
      </p:sp>
      <p:sp>
        <p:nvSpPr>
          <p:cNvPr id="29699" name="Text Box 4"/>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D255B160-9C43-4703-93B7-D2CA584BE858}" type="slidenum">
              <a:rPr lang="nb-NO" sz="1000"/>
              <a:pPr algn="r">
                <a:defRPr/>
              </a:pPr>
              <a:t>14</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05475">
                                            <p:txEl>
                                              <p:pRg st="0" end="0"/>
                                            </p:txEl>
                                          </p:spTgt>
                                        </p:tgtEl>
                                        <p:attrNameLst>
                                          <p:attrName>style.visibility</p:attrName>
                                        </p:attrNameLst>
                                      </p:cBhvr>
                                      <p:to>
                                        <p:strVal val="visible"/>
                                      </p:to>
                                    </p:set>
                                    <p:animEffect transition="in" filter="box(in)">
                                      <p:cBhvr>
                                        <p:cTn id="7" dur="500"/>
                                        <p:tgtEl>
                                          <p:spTgt spid="10547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05475">
                                            <p:txEl>
                                              <p:pRg st="1" end="1"/>
                                            </p:txEl>
                                          </p:spTgt>
                                        </p:tgtEl>
                                        <p:attrNameLst>
                                          <p:attrName>style.visibility</p:attrName>
                                        </p:attrNameLst>
                                      </p:cBhvr>
                                      <p:to>
                                        <p:strVal val="visible"/>
                                      </p:to>
                                    </p:set>
                                    <p:animEffect transition="in" filter="box(in)">
                                      <p:cBhvr>
                                        <p:cTn id="12" dur="500"/>
                                        <p:tgtEl>
                                          <p:spTgt spid="10547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05475">
                                            <p:txEl>
                                              <p:pRg st="2" end="2"/>
                                            </p:txEl>
                                          </p:spTgt>
                                        </p:tgtEl>
                                        <p:attrNameLst>
                                          <p:attrName>style.visibility</p:attrName>
                                        </p:attrNameLst>
                                      </p:cBhvr>
                                      <p:to>
                                        <p:strVal val="visible"/>
                                      </p:to>
                                    </p:set>
                                    <p:animEffect transition="in" filter="box(in)">
                                      <p:cBhvr>
                                        <p:cTn id="17" dur="500"/>
                                        <p:tgtEl>
                                          <p:spTgt spid="10547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05475">
                                            <p:txEl>
                                              <p:pRg st="4" end="4"/>
                                            </p:txEl>
                                          </p:spTgt>
                                        </p:tgtEl>
                                        <p:attrNameLst>
                                          <p:attrName>style.visibility</p:attrName>
                                        </p:attrNameLst>
                                      </p:cBhvr>
                                      <p:to>
                                        <p:strVal val="visible"/>
                                      </p:to>
                                    </p:set>
                                    <p:animEffect transition="in" filter="box(in)">
                                      <p:cBhvr>
                                        <p:cTn id="22" dur="500"/>
                                        <p:tgtEl>
                                          <p:spTgt spid="105475">
                                            <p:txEl>
                                              <p:pRg st="4" end="4"/>
                                            </p:txEl>
                                          </p:spTgt>
                                        </p:tgtEl>
                                      </p:cBhvr>
                                    </p:animEffect>
                                  </p:childTnLst>
                                </p:cTn>
                              </p:par>
                              <p:par>
                                <p:cTn id="23" presetID="4" presetClass="entr" presetSubtype="16" fill="hold" grpId="0" nodeType="withEffect">
                                  <p:stCondLst>
                                    <p:cond delay="0"/>
                                  </p:stCondLst>
                                  <p:childTnLst>
                                    <p:set>
                                      <p:cBhvr>
                                        <p:cTn id="24" dur="1" fill="hold">
                                          <p:stCondLst>
                                            <p:cond delay="0"/>
                                          </p:stCondLst>
                                        </p:cTn>
                                        <p:tgtEl>
                                          <p:spTgt spid="105475">
                                            <p:txEl>
                                              <p:pRg st="5" end="5"/>
                                            </p:txEl>
                                          </p:spTgt>
                                        </p:tgtEl>
                                        <p:attrNameLst>
                                          <p:attrName>style.visibility</p:attrName>
                                        </p:attrNameLst>
                                      </p:cBhvr>
                                      <p:to>
                                        <p:strVal val="visible"/>
                                      </p:to>
                                    </p:set>
                                    <p:animEffect transition="in" filter="box(in)">
                                      <p:cBhvr>
                                        <p:cTn id="25" dur="500"/>
                                        <p:tgtEl>
                                          <p:spTgt spid="105475">
                                            <p:txEl>
                                              <p:pRg st="5" end="5"/>
                                            </p:txEl>
                                          </p:spTgt>
                                        </p:tgtEl>
                                      </p:cBhvr>
                                    </p:animEffect>
                                  </p:childTnLst>
                                </p:cTn>
                              </p:par>
                              <p:par>
                                <p:cTn id="26" presetID="4" presetClass="entr" presetSubtype="16" fill="hold" grpId="0" nodeType="withEffect">
                                  <p:stCondLst>
                                    <p:cond delay="0"/>
                                  </p:stCondLst>
                                  <p:childTnLst>
                                    <p:set>
                                      <p:cBhvr>
                                        <p:cTn id="27" dur="1" fill="hold">
                                          <p:stCondLst>
                                            <p:cond delay="0"/>
                                          </p:stCondLst>
                                        </p:cTn>
                                        <p:tgtEl>
                                          <p:spTgt spid="105475">
                                            <p:txEl>
                                              <p:pRg st="6" end="6"/>
                                            </p:txEl>
                                          </p:spTgt>
                                        </p:tgtEl>
                                        <p:attrNameLst>
                                          <p:attrName>style.visibility</p:attrName>
                                        </p:attrNameLst>
                                      </p:cBhvr>
                                      <p:to>
                                        <p:strVal val="visible"/>
                                      </p:to>
                                    </p:set>
                                    <p:animEffect transition="in" filter="box(in)">
                                      <p:cBhvr>
                                        <p:cTn id="28" dur="500"/>
                                        <p:tgtEl>
                                          <p:spTgt spid="105475">
                                            <p:txEl>
                                              <p:pRg st="6" end="6"/>
                                            </p:txEl>
                                          </p:spTgt>
                                        </p:tgtEl>
                                      </p:cBhvr>
                                    </p:animEffect>
                                  </p:childTnLst>
                                </p:cTn>
                              </p:par>
                              <p:par>
                                <p:cTn id="29" presetID="4" presetClass="entr" presetSubtype="16" fill="hold" grpId="0" nodeType="withEffect">
                                  <p:stCondLst>
                                    <p:cond delay="0"/>
                                  </p:stCondLst>
                                  <p:childTnLst>
                                    <p:set>
                                      <p:cBhvr>
                                        <p:cTn id="30" dur="1" fill="hold">
                                          <p:stCondLst>
                                            <p:cond delay="0"/>
                                          </p:stCondLst>
                                        </p:cTn>
                                        <p:tgtEl>
                                          <p:spTgt spid="105475">
                                            <p:txEl>
                                              <p:pRg st="7" end="7"/>
                                            </p:txEl>
                                          </p:spTgt>
                                        </p:tgtEl>
                                        <p:attrNameLst>
                                          <p:attrName>style.visibility</p:attrName>
                                        </p:attrNameLst>
                                      </p:cBhvr>
                                      <p:to>
                                        <p:strVal val="visible"/>
                                      </p:to>
                                    </p:set>
                                    <p:animEffect transition="in" filter="box(in)">
                                      <p:cBhvr>
                                        <p:cTn id="31" dur="500"/>
                                        <p:tgtEl>
                                          <p:spTgt spid="105475">
                                            <p:txEl>
                                              <p:pRg st="7" end="7"/>
                                            </p:txEl>
                                          </p:spTgt>
                                        </p:tgtEl>
                                      </p:cBhvr>
                                    </p:animEffect>
                                  </p:childTnLst>
                                </p:cTn>
                              </p:par>
                              <p:par>
                                <p:cTn id="32" presetID="4" presetClass="entr" presetSubtype="16" fill="hold" grpId="0" nodeType="withEffect">
                                  <p:stCondLst>
                                    <p:cond delay="0"/>
                                  </p:stCondLst>
                                  <p:childTnLst>
                                    <p:set>
                                      <p:cBhvr>
                                        <p:cTn id="33" dur="1" fill="hold">
                                          <p:stCondLst>
                                            <p:cond delay="0"/>
                                          </p:stCondLst>
                                        </p:cTn>
                                        <p:tgtEl>
                                          <p:spTgt spid="105475">
                                            <p:txEl>
                                              <p:pRg st="8" end="8"/>
                                            </p:txEl>
                                          </p:spTgt>
                                        </p:tgtEl>
                                        <p:attrNameLst>
                                          <p:attrName>style.visibility</p:attrName>
                                        </p:attrNameLst>
                                      </p:cBhvr>
                                      <p:to>
                                        <p:strVal val="visible"/>
                                      </p:to>
                                    </p:set>
                                    <p:animEffect transition="in" filter="box(in)">
                                      <p:cBhvr>
                                        <p:cTn id="34" dur="500"/>
                                        <p:tgtEl>
                                          <p:spTgt spid="10547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47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a:xfrm>
            <a:off x="1919288" y="188913"/>
            <a:ext cx="8229600" cy="633412"/>
          </a:xfrm>
        </p:spPr>
        <p:txBody>
          <a:bodyPr>
            <a:normAutofit/>
          </a:bodyPr>
          <a:lstStyle/>
          <a:p>
            <a:pPr>
              <a:defRPr/>
            </a:pPr>
            <a:r>
              <a:rPr lang="nb-NO" altLang="en-US"/>
              <a:t>17. juni 2010</a:t>
            </a:r>
            <a:endParaRPr lang="en-US" altLang="en-US"/>
          </a:p>
        </p:txBody>
      </p:sp>
      <p:sp>
        <p:nvSpPr>
          <p:cNvPr id="106499" name="Rectangle 3"/>
          <p:cNvSpPr>
            <a:spLocks noGrp="1" noChangeArrowheads="1"/>
          </p:cNvSpPr>
          <p:nvPr>
            <p:ph type="body" idx="1"/>
          </p:nvPr>
        </p:nvSpPr>
        <p:spPr>
          <a:xfrm>
            <a:off x="1981200" y="1125538"/>
            <a:ext cx="8229600" cy="5256212"/>
          </a:xfrm>
        </p:spPr>
        <p:txBody>
          <a:bodyPr>
            <a:normAutofit fontScale="92500" lnSpcReduction="10000"/>
          </a:bodyPr>
          <a:lstStyle/>
          <a:p>
            <a:pPr>
              <a:buFontTx/>
              <a:buChar char="•"/>
              <a:defRPr/>
            </a:pPr>
            <a:r>
              <a:rPr lang="nb-NO" altLang="en-US" dirty="0"/>
              <a:t>Et sikkerhetsfirma i Hviterussland; VirusBlokAda, fikk en epost fra et iransk firma som hadde problemer med at servere rebootet, og de fryktet at de var infisert med et ukjent datavirus</a:t>
            </a:r>
          </a:p>
          <a:p>
            <a:pPr>
              <a:buFontTx/>
              <a:buChar char="•"/>
              <a:defRPr/>
            </a:pPr>
            <a:r>
              <a:rPr lang="nb-NO" altLang="en-US" dirty="0"/>
              <a:t>VirusBlokAda, med Sergey Ulasen i spissen, jobbet med maskinene i en uke, og ble til slutt sikre på at de hadde funnet et rootkit på flere av serverne – de varslet da resten av sikkerhetsindustrien</a:t>
            </a:r>
          </a:p>
          <a:p>
            <a:pPr>
              <a:buFontTx/>
              <a:buChar char="•"/>
              <a:defRPr/>
            </a:pPr>
            <a:r>
              <a:rPr lang="nb-NO" altLang="en-US" dirty="0"/>
              <a:t>De mistenksomme filene som ble funnet var ukjente drivere (.sys filer) som var digitalt signert med Realtek sitt private sertifikat!</a:t>
            </a:r>
          </a:p>
          <a:p>
            <a:pPr>
              <a:buFontTx/>
              <a:buChar char="•"/>
              <a:defRPr/>
            </a:pPr>
            <a:r>
              <a:rPr lang="nb-NO" altLang="en-US" dirty="0"/>
              <a:t>”Viruset” hadde smittet maskiner som ikke hadde internettilgang</a:t>
            </a:r>
          </a:p>
          <a:p>
            <a:pPr>
              <a:buFontTx/>
              <a:buChar char="•"/>
              <a:defRPr/>
            </a:pPr>
            <a:r>
              <a:rPr lang="nb-NO" altLang="en-US" dirty="0"/>
              <a:t>Infeksjonsvektoren hadde vært smittede USB sticker, og det virket ikke som at viruset hadde evne til å smitte videre…</a:t>
            </a:r>
          </a:p>
          <a:p>
            <a:pPr>
              <a:buFontTx/>
              <a:buChar char="•"/>
              <a:defRPr/>
            </a:pPr>
            <a:r>
              <a:rPr lang="nb-NO" altLang="en-US" dirty="0"/>
              <a:t>Ut ifra fildatoer og annen informasjon ble flere av maskinene infisert i juni 2009 – altså ett år før det ble oppdaget</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F242622B-C1DA-4168-9178-7924DAA6594F}" type="slidenum">
              <a:rPr lang="nb-NO" sz="1000"/>
              <a:pPr algn="r">
                <a:defRPr/>
              </a:pPr>
              <a:t>15</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06499">
                                            <p:txEl>
                                              <p:pRg st="0" end="0"/>
                                            </p:txEl>
                                          </p:spTgt>
                                        </p:tgtEl>
                                        <p:attrNameLst>
                                          <p:attrName>style.visibility</p:attrName>
                                        </p:attrNameLst>
                                      </p:cBhvr>
                                      <p:to>
                                        <p:strVal val="visible"/>
                                      </p:to>
                                    </p:set>
                                    <p:animEffect transition="in" filter="box(in)">
                                      <p:cBhvr>
                                        <p:cTn id="7" dur="500"/>
                                        <p:tgtEl>
                                          <p:spTgt spid="10649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106499">
                                            <p:txEl>
                                              <p:pRg st="1" end="1"/>
                                            </p:txEl>
                                          </p:spTgt>
                                        </p:tgtEl>
                                        <p:attrNameLst>
                                          <p:attrName>style.visibility</p:attrName>
                                        </p:attrNameLst>
                                      </p:cBhvr>
                                      <p:to>
                                        <p:strVal val="visible"/>
                                      </p:to>
                                    </p:set>
                                    <p:animEffect transition="in" filter="box(in)">
                                      <p:cBhvr>
                                        <p:cTn id="12" dur="500"/>
                                        <p:tgtEl>
                                          <p:spTgt spid="10649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106499">
                                            <p:txEl>
                                              <p:pRg st="2" end="2"/>
                                            </p:txEl>
                                          </p:spTgt>
                                        </p:tgtEl>
                                        <p:attrNameLst>
                                          <p:attrName>style.visibility</p:attrName>
                                        </p:attrNameLst>
                                      </p:cBhvr>
                                      <p:to>
                                        <p:strVal val="visible"/>
                                      </p:to>
                                    </p:set>
                                    <p:animEffect transition="in" filter="box(in)">
                                      <p:cBhvr>
                                        <p:cTn id="17" dur="500"/>
                                        <p:tgtEl>
                                          <p:spTgt spid="10649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106499">
                                            <p:txEl>
                                              <p:pRg st="3" end="3"/>
                                            </p:txEl>
                                          </p:spTgt>
                                        </p:tgtEl>
                                        <p:attrNameLst>
                                          <p:attrName>style.visibility</p:attrName>
                                        </p:attrNameLst>
                                      </p:cBhvr>
                                      <p:to>
                                        <p:strVal val="visible"/>
                                      </p:to>
                                    </p:set>
                                    <p:animEffect transition="in" filter="box(in)">
                                      <p:cBhvr>
                                        <p:cTn id="22" dur="500"/>
                                        <p:tgtEl>
                                          <p:spTgt spid="10649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106499">
                                            <p:txEl>
                                              <p:pRg st="4" end="4"/>
                                            </p:txEl>
                                          </p:spTgt>
                                        </p:tgtEl>
                                        <p:attrNameLst>
                                          <p:attrName>style.visibility</p:attrName>
                                        </p:attrNameLst>
                                      </p:cBhvr>
                                      <p:to>
                                        <p:strVal val="visible"/>
                                      </p:to>
                                    </p:set>
                                    <p:animEffect transition="in" filter="box(in)">
                                      <p:cBhvr>
                                        <p:cTn id="27" dur="500"/>
                                        <p:tgtEl>
                                          <p:spTgt spid="106499">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106499">
                                            <p:txEl>
                                              <p:pRg st="5" end="5"/>
                                            </p:txEl>
                                          </p:spTgt>
                                        </p:tgtEl>
                                        <p:attrNameLst>
                                          <p:attrName>style.visibility</p:attrName>
                                        </p:attrNameLst>
                                      </p:cBhvr>
                                      <p:to>
                                        <p:strVal val="visible"/>
                                      </p:to>
                                    </p:set>
                                    <p:animEffect transition="in" filter="box(in)">
                                      <p:cBhvr>
                                        <p:cTn id="32" dur="500"/>
                                        <p:tgtEl>
                                          <p:spTgt spid="10649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a:xfrm>
            <a:off x="1919288" y="188913"/>
            <a:ext cx="8229600" cy="633412"/>
          </a:xfrm>
        </p:spPr>
        <p:txBody>
          <a:bodyPr>
            <a:normAutofit/>
          </a:bodyPr>
          <a:lstStyle/>
          <a:p>
            <a:pPr>
              <a:defRPr/>
            </a:pPr>
            <a:r>
              <a:rPr lang="nb-NO" altLang="en-US"/>
              <a:t>StuxNet</a:t>
            </a:r>
            <a:endParaRPr lang="en-US" altLang="en-US"/>
          </a:p>
        </p:txBody>
      </p:sp>
      <p:sp>
        <p:nvSpPr>
          <p:cNvPr id="109571" name="Rectangle 3"/>
          <p:cNvSpPr>
            <a:spLocks noGrp="1" noChangeArrowheads="1"/>
          </p:cNvSpPr>
          <p:nvPr>
            <p:ph type="body" idx="1"/>
          </p:nvPr>
        </p:nvSpPr>
        <p:spPr>
          <a:xfrm>
            <a:off x="2209800" y="1125538"/>
            <a:ext cx="7894638" cy="4178300"/>
          </a:xfrm>
        </p:spPr>
        <p:txBody>
          <a:bodyPr>
            <a:normAutofit fontScale="92500" lnSpcReduction="20000"/>
          </a:bodyPr>
          <a:lstStyle/>
          <a:p>
            <a:pPr>
              <a:buFontTx/>
              <a:buChar char="•"/>
              <a:defRPr/>
            </a:pPr>
            <a:r>
              <a:rPr lang="nb-NO" altLang="en-US" dirty="0"/>
              <a:t>Hvorfor var infeksjon gjennom USB sticker så alarmerende?</a:t>
            </a:r>
          </a:p>
          <a:p>
            <a:pPr>
              <a:buFontTx/>
              <a:buChar char="•"/>
              <a:defRPr/>
            </a:pPr>
            <a:r>
              <a:rPr lang="nb-NO" altLang="en-US" dirty="0"/>
              <a:t>Det hadde aldri før skjedd at malware var signert av et ekte firma sitt sertifikat – men er dette alarmerende nok til å holde en forelesning om? :-)</a:t>
            </a:r>
          </a:p>
          <a:p>
            <a:pPr>
              <a:buFontTx/>
              <a:buChar char="•"/>
              <a:defRPr/>
            </a:pPr>
            <a:r>
              <a:rPr lang="nb-NO" altLang="en-US" dirty="0"/>
              <a:t>Det var ikke infeksjonsvektoren som var alarmerende – det var hva som ble smittet som var alarmerende…</a:t>
            </a:r>
          </a:p>
          <a:p>
            <a:pPr>
              <a:buFontTx/>
              <a:buChar char="•"/>
              <a:defRPr/>
            </a:pPr>
            <a:endParaRPr lang="nb-NO" altLang="en-US" dirty="0"/>
          </a:p>
          <a:p>
            <a:pPr>
              <a:buFontTx/>
              <a:buChar char="•"/>
              <a:defRPr/>
            </a:pPr>
            <a:r>
              <a:rPr lang="nb-NO" altLang="en-US" dirty="0"/>
              <a:t>Det var nemlig ikke vanlige servere som var smittet…</a:t>
            </a:r>
          </a:p>
          <a:p>
            <a:pPr>
              <a:buFontTx/>
              <a:buChar char="•"/>
              <a:defRPr/>
            </a:pPr>
            <a:r>
              <a:rPr lang="nb-NO" altLang="en-US" dirty="0"/>
              <a:t>Maskinene kjørte som SCADA PLC kontroll maskiner…</a:t>
            </a:r>
          </a:p>
          <a:p>
            <a:pPr>
              <a:buFontTx/>
              <a:buChar char="•"/>
              <a:defRPr/>
            </a:pPr>
            <a:endParaRPr lang="nb-NO" altLang="en-US" dirty="0"/>
          </a:p>
          <a:p>
            <a:pPr>
              <a:buFontTx/>
              <a:buChar char="•"/>
              <a:defRPr/>
            </a:pPr>
            <a:r>
              <a:rPr lang="nb-NO" altLang="en-US" dirty="0"/>
              <a:t>Som styrte:</a:t>
            </a:r>
          </a:p>
          <a:p>
            <a:pPr>
              <a:defRPr/>
            </a:pPr>
            <a:r>
              <a:rPr lang="nb-NO" altLang="en-US" dirty="0"/>
              <a:t>	Atomreaktorer!</a:t>
            </a:r>
            <a:endParaRPr lang="en-US" altLang="en-US" dirty="0"/>
          </a:p>
        </p:txBody>
      </p:sp>
      <p:pic>
        <p:nvPicPr>
          <p:cNvPr id="35844" name="Picture 4" descr="Related image"/>
          <p:cNvPicPr>
            <a:picLocks noChangeAspect="1" noChangeArrowheads="1"/>
          </p:cNvPicPr>
          <p:nvPr/>
        </p:nvPicPr>
        <p:blipFill>
          <a:blip r:embed="rId2"/>
          <a:srcRect/>
          <a:stretch>
            <a:fillRect/>
          </a:stretch>
        </p:blipFill>
        <p:spPr bwMode="auto">
          <a:xfrm>
            <a:off x="3071814" y="5229225"/>
            <a:ext cx="5902325" cy="1492250"/>
          </a:xfrm>
          <a:prstGeom prst="rect">
            <a:avLst/>
          </a:prstGeom>
          <a:noFill/>
          <a:ln w="9525">
            <a:noFill/>
            <a:miter lim="800000"/>
            <a:headEnd/>
            <a:tailEnd/>
          </a:ln>
        </p:spPr>
      </p:pic>
      <p:sp>
        <p:nvSpPr>
          <p:cNvPr id="35846" name="Text Box 6"/>
          <p:cNvSpPr txBox="1">
            <a:spLocks noChangeArrowheads="1"/>
          </p:cNvSpPr>
          <p:nvPr/>
        </p:nvSpPr>
        <p:spPr bwMode="auto">
          <a:xfrm>
            <a:off x="9048751" y="5300664"/>
            <a:ext cx="1439863" cy="1384995"/>
          </a:xfrm>
          <a:prstGeom prst="rect">
            <a:avLst/>
          </a:prstGeom>
          <a:noFill/>
          <a:ln w="9525">
            <a:noFill/>
            <a:miter lim="800000"/>
            <a:headEnd/>
            <a:tailEnd/>
          </a:ln>
        </p:spPr>
        <p:txBody>
          <a:bodyPr>
            <a:spAutoFit/>
          </a:bodyPr>
          <a:lstStyle/>
          <a:p>
            <a:pPr>
              <a:spcBef>
                <a:spcPct val="50000"/>
              </a:spcBef>
            </a:pPr>
            <a:r>
              <a:rPr lang="nb-NO" sz="1400">
                <a:solidFill>
                  <a:srgbClr val="FC1908"/>
                </a:solidFill>
              </a:rPr>
              <a:t>Neida, det eksploderte ikke – vi kommer tilbake til hva som skjedde :-)</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A9A6667E-5115-493F-AF1F-18BA9C9486D2}" type="slidenum">
              <a:rPr lang="nb-NO" sz="1000"/>
              <a:pPr algn="r">
                <a:defRPr/>
              </a:pPr>
              <a:t>16</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09571">
                                            <p:txEl>
                                              <p:pRg st="0" end="0"/>
                                            </p:txEl>
                                          </p:spTgt>
                                        </p:tgtEl>
                                        <p:attrNameLst>
                                          <p:attrName>style.visibility</p:attrName>
                                        </p:attrNameLst>
                                      </p:cBhvr>
                                      <p:to>
                                        <p:strVal val="visible"/>
                                      </p:to>
                                    </p:set>
                                    <p:animEffect transition="in" filter="box(in)">
                                      <p:cBhvr>
                                        <p:cTn id="7" dur="500"/>
                                        <p:tgtEl>
                                          <p:spTgt spid="10957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109571">
                                            <p:txEl>
                                              <p:pRg st="1" end="1"/>
                                            </p:txEl>
                                          </p:spTgt>
                                        </p:tgtEl>
                                        <p:attrNameLst>
                                          <p:attrName>style.visibility</p:attrName>
                                        </p:attrNameLst>
                                      </p:cBhvr>
                                      <p:to>
                                        <p:strVal val="visible"/>
                                      </p:to>
                                    </p:set>
                                    <p:animEffect transition="in" filter="box(in)">
                                      <p:cBhvr>
                                        <p:cTn id="12" dur="500"/>
                                        <p:tgtEl>
                                          <p:spTgt spid="1095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109571">
                                            <p:txEl>
                                              <p:pRg st="2" end="2"/>
                                            </p:txEl>
                                          </p:spTgt>
                                        </p:tgtEl>
                                        <p:attrNameLst>
                                          <p:attrName>style.visibility</p:attrName>
                                        </p:attrNameLst>
                                      </p:cBhvr>
                                      <p:to>
                                        <p:strVal val="visible"/>
                                      </p:to>
                                    </p:set>
                                    <p:animEffect transition="in" filter="box(in)">
                                      <p:cBhvr>
                                        <p:cTn id="17" dur="500"/>
                                        <p:tgtEl>
                                          <p:spTgt spid="109571">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109571">
                                            <p:txEl>
                                              <p:pRg st="4" end="4"/>
                                            </p:txEl>
                                          </p:spTgt>
                                        </p:tgtEl>
                                        <p:attrNameLst>
                                          <p:attrName>style.visibility</p:attrName>
                                        </p:attrNameLst>
                                      </p:cBhvr>
                                      <p:to>
                                        <p:strVal val="visible"/>
                                      </p:to>
                                    </p:set>
                                    <p:animEffect transition="in" filter="box(in)">
                                      <p:cBhvr>
                                        <p:cTn id="22" dur="500"/>
                                        <p:tgtEl>
                                          <p:spTgt spid="109571">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109571">
                                            <p:txEl>
                                              <p:pRg st="5" end="5"/>
                                            </p:txEl>
                                          </p:spTgt>
                                        </p:tgtEl>
                                        <p:attrNameLst>
                                          <p:attrName>style.visibility</p:attrName>
                                        </p:attrNameLst>
                                      </p:cBhvr>
                                      <p:to>
                                        <p:strVal val="visible"/>
                                      </p:to>
                                    </p:set>
                                    <p:animEffect transition="in" filter="box(in)">
                                      <p:cBhvr>
                                        <p:cTn id="27" dur="500"/>
                                        <p:tgtEl>
                                          <p:spTgt spid="109571">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109571">
                                            <p:txEl>
                                              <p:pRg st="7" end="7"/>
                                            </p:txEl>
                                          </p:spTgt>
                                        </p:tgtEl>
                                        <p:attrNameLst>
                                          <p:attrName>style.visibility</p:attrName>
                                        </p:attrNameLst>
                                      </p:cBhvr>
                                      <p:to>
                                        <p:strVal val="visible"/>
                                      </p:to>
                                    </p:set>
                                    <p:animEffect transition="in" filter="box(in)">
                                      <p:cBhvr>
                                        <p:cTn id="32" dur="500"/>
                                        <p:tgtEl>
                                          <p:spTgt spid="109571">
                                            <p:txEl>
                                              <p:pRg st="7" end="7"/>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109571">
                                            <p:txEl>
                                              <p:pRg st="8" end="8"/>
                                            </p:txEl>
                                          </p:spTgt>
                                        </p:tgtEl>
                                        <p:attrNameLst>
                                          <p:attrName>style.visibility</p:attrName>
                                        </p:attrNameLst>
                                      </p:cBhvr>
                                      <p:to>
                                        <p:strVal val="visible"/>
                                      </p:to>
                                    </p:set>
                                    <p:animEffect transition="in" filter="box(in)">
                                      <p:cBhvr>
                                        <p:cTn id="37" dur="500"/>
                                        <p:tgtEl>
                                          <p:spTgt spid="109571">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nodeType="clickEffect">
                                  <p:stCondLst>
                                    <p:cond delay="0"/>
                                  </p:stCondLst>
                                  <p:childTnLst>
                                    <p:set>
                                      <p:cBhvr>
                                        <p:cTn id="41" dur="1" fill="hold">
                                          <p:stCondLst>
                                            <p:cond delay="0"/>
                                          </p:stCondLst>
                                        </p:cTn>
                                        <p:tgtEl>
                                          <p:spTgt spid="35844"/>
                                        </p:tgtEl>
                                        <p:attrNameLst>
                                          <p:attrName>style.visibility</p:attrName>
                                        </p:attrNameLst>
                                      </p:cBhvr>
                                      <p:to>
                                        <p:strVal val="visible"/>
                                      </p:to>
                                    </p:set>
                                    <p:animEffect transition="in" filter="box(in)">
                                      <p:cBhvr>
                                        <p:cTn id="42" dur="500"/>
                                        <p:tgtEl>
                                          <p:spTgt spid="35844"/>
                                        </p:tgtEl>
                                      </p:cBhvr>
                                    </p:animEffec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grpId="0" nodeType="clickEffect">
                                  <p:stCondLst>
                                    <p:cond delay="0"/>
                                  </p:stCondLst>
                                  <p:childTnLst>
                                    <p:set>
                                      <p:cBhvr>
                                        <p:cTn id="46" dur="1" fill="hold">
                                          <p:stCondLst>
                                            <p:cond delay="0"/>
                                          </p:stCondLst>
                                        </p:cTn>
                                        <p:tgtEl>
                                          <p:spTgt spid="35846"/>
                                        </p:tgtEl>
                                        <p:attrNameLst>
                                          <p:attrName>style.visibility</p:attrName>
                                        </p:attrNameLst>
                                      </p:cBhvr>
                                      <p:to>
                                        <p:strVal val="visible"/>
                                      </p:to>
                                    </p:set>
                                    <p:animEffect transition="in" filter="box(in)">
                                      <p:cBhvr>
                                        <p:cTn id="47" dur="500"/>
                                        <p:tgtEl>
                                          <p:spTgt spid="358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a:xfrm>
            <a:off x="1919288" y="188913"/>
            <a:ext cx="8229600" cy="633412"/>
          </a:xfrm>
        </p:spPr>
        <p:txBody>
          <a:bodyPr>
            <a:normAutofit/>
          </a:bodyPr>
          <a:lstStyle/>
          <a:p>
            <a:pPr>
              <a:defRPr/>
            </a:pPr>
            <a:r>
              <a:rPr lang="nb-NO" altLang="en-US"/>
              <a:t>Juli/August 2010</a:t>
            </a:r>
            <a:endParaRPr lang="en-US" altLang="en-US"/>
          </a:p>
        </p:txBody>
      </p:sp>
      <p:sp>
        <p:nvSpPr>
          <p:cNvPr id="115715" name="Rectangle 3"/>
          <p:cNvSpPr>
            <a:spLocks noGrp="1" noChangeArrowheads="1"/>
          </p:cNvSpPr>
          <p:nvPr>
            <p:ph type="body" idx="1"/>
          </p:nvPr>
        </p:nvSpPr>
        <p:spPr>
          <a:xfrm>
            <a:off x="1919289" y="1196975"/>
            <a:ext cx="8262937" cy="5545138"/>
          </a:xfrm>
        </p:spPr>
        <p:txBody>
          <a:bodyPr>
            <a:noAutofit/>
          </a:bodyPr>
          <a:lstStyle/>
          <a:p>
            <a:pPr>
              <a:buFontTx/>
              <a:buChar char="•"/>
              <a:defRPr/>
            </a:pPr>
            <a:r>
              <a:rPr lang="nb-NO" altLang="en-US" sz="2000" dirty="0"/>
              <a:t>15. juli 2010 skriver Brian Krebs en blog om StuxNet, og det blir allment kjent at StuxNet eksisterer</a:t>
            </a:r>
          </a:p>
          <a:p>
            <a:pPr>
              <a:buFontTx/>
              <a:buChar char="•"/>
              <a:defRPr/>
            </a:pPr>
            <a:r>
              <a:rPr lang="nb-NO" altLang="en-US" sz="2000" dirty="0"/>
              <a:t>Samme dag utføres et Denial of Service Attack mot flere mailinglister og websider, hvilket gjør det ekstra vanskelig for researchere, og drifts administratorer for SCADA nettverk, å få tilgang til informasjon</a:t>
            </a:r>
          </a:p>
          <a:p>
            <a:pPr>
              <a:buFontTx/>
              <a:buChar char="•"/>
              <a:defRPr/>
            </a:pPr>
            <a:r>
              <a:rPr lang="nb-NO" altLang="en-US" sz="2000" dirty="0">
                <a:solidFill>
                  <a:schemeClr val="bg1">
                    <a:lumMod val="75000"/>
                  </a:schemeClr>
                </a:solidFill>
              </a:rPr>
              <a:t>15. juli 2010 Norman detekterer StuxNet med sin virussøkemotor</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F3B7237A-ADED-4F91-AF1C-2E5B3C70FB36}" type="slidenum">
              <a:rPr lang="nb-NO" sz="1000"/>
              <a:pPr algn="r">
                <a:defRPr/>
              </a:pPr>
              <a:t>17</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5715">
                                            <p:txEl>
                                              <p:pRg st="0" end="0"/>
                                            </p:txEl>
                                          </p:spTgt>
                                        </p:tgtEl>
                                        <p:attrNameLst>
                                          <p:attrName>style.visibility</p:attrName>
                                        </p:attrNameLst>
                                      </p:cBhvr>
                                      <p:to>
                                        <p:strVal val="visible"/>
                                      </p:to>
                                    </p:set>
                                    <p:animEffect transition="in" filter="box(in)">
                                      <p:cBhvr>
                                        <p:cTn id="7" dur="500"/>
                                        <p:tgtEl>
                                          <p:spTgt spid="11571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5715">
                                            <p:txEl>
                                              <p:pRg st="1" end="1"/>
                                            </p:txEl>
                                          </p:spTgt>
                                        </p:tgtEl>
                                        <p:attrNameLst>
                                          <p:attrName>style.visibility</p:attrName>
                                        </p:attrNameLst>
                                      </p:cBhvr>
                                      <p:to>
                                        <p:strVal val="visible"/>
                                      </p:to>
                                    </p:set>
                                    <p:animEffect transition="in" filter="box(in)">
                                      <p:cBhvr>
                                        <p:cTn id="12" dur="500"/>
                                        <p:tgtEl>
                                          <p:spTgt spid="11571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15715">
                                            <p:txEl>
                                              <p:pRg st="2" end="2"/>
                                            </p:txEl>
                                          </p:spTgt>
                                        </p:tgtEl>
                                        <p:attrNameLst>
                                          <p:attrName>style.visibility</p:attrName>
                                        </p:attrNameLst>
                                      </p:cBhvr>
                                      <p:to>
                                        <p:strVal val="visible"/>
                                      </p:to>
                                    </p:set>
                                    <p:animEffect transition="in" filter="box(in)">
                                      <p:cBhvr>
                                        <p:cTn id="17" dur="500"/>
                                        <p:tgtEl>
                                          <p:spTgt spid="11571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71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a:xfrm>
            <a:off x="1919288" y="188913"/>
            <a:ext cx="8229600" cy="633412"/>
          </a:xfrm>
        </p:spPr>
        <p:txBody>
          <a:bodyPr>
            <a:normAutofit/>
          </a:bodyPr>
          <a:lstStyle/>
          <a:p>
            <a:pPr>
              <a:defRPr/>
            </a:pPr>
            <a:r>
              <a:rPr lang="nb-NO" altLang="en-US"/>
              <a:t>Juli/August 2010</a:t>
            </a:r>
            <a:endParaRPr lang="en-US" altLang="en-US"/>
          </a:p>
        </p:txBody>
      </p:sp>
      <p:sp>
        <p:nvSpPr>
          <p:cNvPr id="115715" name="Rectangle 3"/>
          <p:cNvSpPr>
            <a:spLocks noGrp="1" noChangeArrowheads="1"/>
          </p:cNvSpPr>
          <p:nvPr>
            <p:ph type="body" idx="1"/>
          </p:nvPr>
        </p:nvSpPr>
        <p:spPr>
          <a:xfrm>
            <a:off x="1919289" y="1196975"/>
            <a:ext cx="8262937" cy="5545138"/>
          </a:xfrm>
        </p:spPr>
        <p:txBody>
          <a:bodyPr>
            <a:noAutofit/>
          </a:bodyPr>
          <a:lstStyle/>
          <a:p>
            <a:pPr>
              <a:buFontTx/>
              <a:buChar char="•"/>
              <a:defRPr/>
            </a:pPr>
            <a:r>
              <a:rPr lang="nb-NO" altLang="en-US" sz="2000" dirty="0"/>
              <a:t>Microsoft offentliggjør en rapport CVE-2010-2568, som beskriver en exploit i LNK formatet som StuxNet utnytter for å infisere maskiner automatisk når man setter inn en USB stick i en Windows maskin</a:t>
            </a:r>
          </a:p>
          <a:p>
            <a:pPr>
              <a:buFontTx/>
              <a:buChar char="•"/>
              <a:defRPr/>
            </a:pPr>
            <a:r>
              <a:rPr lang="nb-NO" altLang="en-US" sz="2000" dirty="0"/>
              <a:t>19. juli 2010 Hackere/researchere offentliggjorde LNK exploit koden på internett, med guide for hvordan man skulle bruke det i annen malware</a:t>
            </a:r>
          </a:p>
          <a:p>
            <a:pPr>
              <a:buFontTx/>
              <a:buChar char="•"/>
              <a:defRPr/>
            </a:pPr>
            <a:r>
              <a:rPr lang="nb-NO" altLang="en-US" sz="2000" dirty="0"/>
              <a:t>Microsoft går ut med en statement om at CVE-2010-2568 ikke er en bug, men «as designed» og ikke vil bli fikset (for å ikke knekke eksisterende, lovlig programvare)</a:t>
            </a:r>
          </a:p>
          <a:p>
            <a:pPr>
              <a:buFontTx/>
              <a:buChar char="•"/>
              <a:defRPr/>
            </a:pPr>
            <a:r>
              <a:rPr lang="nb-NO" altLang="en-US" sz="2000" dirty="0">
                <a:solidFill>
                  <a:schemeClr val="bg1">
                    <a:lumMod val="75000"/>
                  </a:schemeClr>
                </a:solidFill>
              </a:rPr>
              <a:t>28. juli 2010 Norman sine produkter stopper generisk varianter av exploiten</a:t>
            </a:r>
          </a:p>
          <a:p>
            <a:pPr>
              <a:buFontTx/>
              <a:buChar char="•"/>
              <a:defRPr/>
            </a:pPr>
            <a:r>
              <a:rPr lang="nb-NO" altLang="en-US" sz="2000" dirty="0"/>
              <a:t>02. august 2010 Microsoft går tilbake på sitt opprinnelige standpunkt – og releaser MS10-046 som stopper LNK exploiten på de systemene som blir patchet</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D71D1160-AF61-4B43-A954-E667C9E9A15A}" type="slidenum">
              <a:rPr lang="nb-NO" sz="1000"/>
              <a:pPr algn="r">
                <a:defRPr/>
              </a:pPr>
              <a:t>18</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5715">
                                            <p:txEl>
                                              <p:pRg st="0" end="0"/>
                                            </p:txEl>
                                          </p:spTgt>
                                        </p:tgtEl>
                                        <p:attrNameLst>
                                          <p:attrName>style.visibility</p:attrName>
                                        </p:attrNameLst>
                                      </p:cBhvr>
                                      <p:to>
                                        <p:strVal val="visible"/>
                                      </p:to>
                                    </p:set>
                                    <p:animEffect transition="in" filter="box(in)">
                                      <p:cBhvr>
                                        <p:cTn id="7" dur="500"/>
                                        <p:tgtEl>
                                          <p:spTgt spid="11571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5715">
                                            <p:txEl>
                                              <p:pRg st="1" end="1"/>
                                            </p:txEl>
                                          </p:spTgt>
                                        </p:tgtEl>
                                        <p:attrNameLst>
                                          <p:attrName>style.visibility</p:attrName>
                                        </p:attrNameLst>
                                      </p:cBhvr>
                                      <p:to>
                                        <p:strVal val="visible"/>
                                      </p:to>
                                    </p:set>
                                    <p:animEffect transition="in" filter="box(in)">
                                      <p:cBhvr>
                                        <p:cTn id="12" dur="500"/>
                                        <p:tgtEl>
                                          <p:spTgt spid="11571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15715">
                                            <p:txEl>
                                              <p:pRg st="2" end="2"/>
                                            </p:txEl>
                                          </p:spTgt>
                                        </p:tgtEl>
                                        <p:attrNameLst>
                                          <p:attrName>style.visibility</p:attrName>
                                        </p:attrNameLst>
                                      </p:cBhvr>
                                      <p:to>
                                        <p:strVal val="visible"/>
                                      </p:to>
                                    </p:set>
                                    <p:animEffect transition="in" filter="box(in)">
                                      <p:cBhvr>
                                        <p:cTn id="17" dur="500"/>
                                        <p:tgtEl>
                                          <p:spTgt spid="11571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15715">
                                            <p:txEl>
                                              <p:pRg st="3" end="3"/>
                                            </p:txEl>
                                          </p:spTgt>
                                        </p:tgtEl>
                                        <p:attrNameLst>
                                          <p:attrName>style.visibility</p:attrName>
                                        </p:attrNameLst>
                                      </p:cBhvr>
                                      <p:to>
                                        <p:strVal val="visible"/>
                                      </p:to>
                                    </p:set>
                                    <p:animEffect transition="in" filter="box(in)">
                                      <p:cBhvr>
                                        <p:cTn id="22" dur="500"/>
                                        <p:tgtEl>
                                          <p:spTgt spid="115715">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15715">
                                            <p:txEl>
                                              <p:pRg st="4" end="4"/>
                                            </p:txEl>
                                          </p:spTgt>
                                        </p:tgtEl>
                                        <p:attrNameLst>
                                          <p:attrName>style.visibility</p:attrName>
                                        </p:attrNameLst>
                                      </p:cBhvr>
                                      <p:to>
                                        <p:strVal val="visible"/>
                                      </p:to>
                                    </p:set>
                                    <p:animEffect transition="in" filter="box(in)">
                                      <p:cBhvr>
                                        <p:cTn id="27" dur="500"/>
                                        <p:tgtEl>
                                          <p:spTgt spid="11571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71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a:xfrm>
            <a:off x="1919288" y="188913"/>
            <a:ext cx="8229600" cy="633412"/>
          </a:xfrm>
        </p:spPr>
        <p:txBody>
          <a:bodyPr>
            <a:normAutofit/>
          </a:bodyPr>
          <a:lstStyle/>
          <a:p>
            <a:pPr>
              <a:defRPr/>
            </a:pPr>
            <a:r>
              <a:rPr lang="nb-NO" altLang="en-US"/>
              <a:t>Spredning</a:t>
            </a:r>
            <a:endParaRPr lang="en-US" altLang="en-US"/>
          </a:p>
        </p:txBody>
      </p:sp>
      <p:sp>
        <p:nvSpPr>
          <p:cNvPr id="116739" name="Rectangle 3"/>
          <p:cNvSpPr>
            <a:spLocks noGrp="1" noChangeArrowheads="1"/>
          </p:cNvSpPr>
          <p:nvPr>
            <p:ph type="body" idx="1"/>
          </p:nvPr>
        </p:nvSpPr>
        <p:spPr>
          <a:xfrm>
            <a:off x="2239964" y="1196975"/>
            <a:ext cx="8047037" cy="5403850"/>
          </a:xfrm>
        </p:spPr>
        <p:txBody>
          <a:bodyPr>
            <a:normAutofit fontScale="85000" lnSpcReduction="20000"/>
          </a:bodyPr>
          <a:lstStyle/>
          <a:p>
            <a:pPr>
              <a:buFontTx/>
              <a:buChar char="•"/>
              <a:defRPr/>
            </a:pPr>
            <a:r>
              <a:rPr lang="nb-NO" altLang="en-US" dirty="0"/>
              <a:t>Hovedvektor var gjennom en exploit av LNK fil formatet</a:t>
            </a:r>
          </a:p>
          <a:p>
            <a:pPr>
              <a:buFontTx/>
              <a:buChar char="•"/>
              <a:defRPr/>
            </a:pPr>
            <a:r>
              <a:rPr lang="nb-NO" altLang="en-US" dirty="0"/>
              <a:t>Infiserte gjennom exploits videre i LANet (RPC og Print Spooler exploits)</a:t>
            </a:r>
          </a:p>
          <a:p>
            <a:pPr>
              <a:buFontTx/>
              <a:buChar char="•"/>
              <a:defRPr/>
            </a:pPr>
            <a:r>
              <a:rPr lang="nb-NO" altLang="en-US" dirty="0"/>
              <a:t>Totalt ble 4 ukjente ”zero day” exploits brukt!</a:t>
            </a:r>
          </a:p>
          <a:p>
            <a:pPr>
              <a:buFontTx/>
              <a:buChar char="•"/>
              <a:defRPr/>
            </a:pPr>
            <a:r>
              <a:rPr lang="nb-NO" altLang="en-US" dirty="0"/>
              <a:t>Har en innebygget P2P mekanisme, brukes blant annet for å oppdatere seg</a:t>
            </a:r>
          </a:p>
          <a:p>
            <a:pPr>
              <a:buFontTx/>
              <a:buChar char="•"/>
              <a:defRPr/>
            </a:pPr>
            <a:r>
              <a:rPr lang="nb-NO" altLang="en-US" dirty="0"/>
              <a:t>Ville bare spre seg videre til noen få maskiner før den ble uvirkesom, for å ikke bli oppdaget</a:t>
            </a:r>
          </a:p>
          <a:p>
            <a:pPr>
              <a:buFontTx/>
              <a:buChar char="•"/>
              <a:defRPr/>
            </a:pPr>
            <a:r>
              <a:rPr lang="nb-NO" altLang="en-US" dirty="0"/>
              <a:t>Maskiner som kjørte Siemens SCADA systemer ble grundig infisert</a:t>
            </a:r>
          </a:p>
          <a:p>
            <a:pPr>
              <a:buFontTx/>
              <a:buChar char="•"/>
              <a:defRPr/>
            </a:pPr>
            <a:r>
              <a:rPr lang="nb-NO" altLang="en-US" dirty="0"/>
              <a:t>Viruset sprer seg videre fra SCADA maskinen til Siemens sine PLC kontrollere gjennom en feil i WinCC databasen</a:t>
            </a:r>
          </a:p>
          <a:p>
            <a:pPr lvl="1">
              <a:defRPr/>
            </a:pPr>
            <a:r>
              <a:rPr lang="nb-NO" altLang="en-US" sz="2600" dirty="0"/>
              <a:t>Hoved administrator passordet for PLCen var likt på alle installasjoner</a:t>
            </a:r>
          </a:p>
          <a:p>
            <a:pPr lvl="1">
              <a:defRPr/>
            </a:pPr>
            <a:r>
              <a:rPr lang="nb-NO" altLang="en-US" sz="2600" dirty="0"/>
              <a:t>En bug i SCADA klienten gjorde at hvis man forsøkte å endre passordet så krasjet klienten, Siemens visste ikke om denne feilen – ergo er det INGEN som bytter dette passordet…</a:t>
            </a:r>
          </a:p>
          <a:p>
            <a:pPr lvl="1">
              <a:defRPr/>
            </a:pPr>
            <a:r>
              <a:rPr lang="nb-NO" altLang="en-US" sz="2600" dirty="0"/>
              <a:t>StuxNet viruset hadde dette passordet hardkodet :-)</a:t>
            </a:r>
            <a:endParaRPr lang="en-US" altLang="en-US" sz="2600" dirty="0"/>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4F3636F4-8418-47A7-BBAD-AEA40E3CFD06}" type="slidenum">
              <a:rPr lang="nb-NO" sz="1000"/>
              <a:pPr algn="r">
                <a:defRPr/>
              </a:pPr>
              <a:t>19</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6739">
                                            <p:txEl>
                                              <p:pRg st="0" end="0"/>
                                            </p:txEl>
                                          </p:spTgt>
                                        </p:tgtEl>
                                        <p:attrNameLst>
                                          <p:attrName>style.visibility</p:attrName>
                                        </p:attrNameLst>
                                      </p:cBhvr>
                                      <p:to>
                                        <p:strVal val="visible"/>
                                      </p:to>
                                    </p:set>
                                    <p:animEffect transition="in" filter="box(in)">
                                      <p:cBhvr>
                                        <p:cTn id="7" dur="500"/>
                                        <p:tgtEl>
                                          <p:spTgt spid="11673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6739">
                                            <p:txEl>
                                              <p:pRg st="1" end="1"/>
                                            </p:txEl>
                                          </p:spTgt>
                                        </p:tgtEl>
                                        <p:attrNameLst>
                                          <p:attrName>style.visibility</p:attrName>
                                        </p:attrNameLst>
                                      </p:cBhvr>
                                      <p:to>
                                        <p:strVal val="visible"/>
                                      </p:to>
                                    </p:set>
                                    <p:animEffect transition="in" filter="box(in)">
                                      <p:cBhvr>
                                        <p:cTn id="12" dur="500"/>
                                        <p:tgtEl>
                                          <p:spTgt spid="11673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16739">
                                            <p:txEl>
                                              <p:pRg st="2" end="2"/>
                                            </p:txEl>
                                          </p:spTgt>
                                        </p:tgtEl>
                                        <p:attrNameLst>
                                          <p:attrName>style.visibility</p:attrName>
                                        </p:attrNameLst>
                                      </p:cBhvr>
                                      <p:to>
                                        <p:strVal val="visible"/>
                                      </p:to>
                                    </p:set>
                                    <p:animEffect transition="in" filter="box(in)">
                                      <p:cBhvr>
                                        <p:cTn id="17" dur="500"/>
                                        <p:tgtEl>
                                          <p:spTgt spid="11673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16739">
                                            <p:txEl>
                                              <p:pRg st="3" end="3"/>
                                            </p:txEl>
                                          </p:spTgt>
                                        </p:tgtEl>
                                        <p:attrNameLst>
                                          <p:attrName>style.visibility</p:attrName>
                                        </p:attrNameLst>
                                      </p:cBhvr>
                                      <p:to>
                                        <p:strVal val="visible"/>
                                      </p:to>
                                    </p:set>
                                    <p:animEffect transition="in" filter="box(in)">
                                      <p:cBhvr>
                                        <p:cTn id="22" dur="500"/>
                                        <p:tgtEl>
                                          <p:spTgt spid="11673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16739">
                                            <p:txEl>
                                              <p:pRg st="4" end="4"/>
                                            </p:txEl>
                                          </p:spTgt>
                                        </p:tgtEl>
                                        <p:attrNameLst>
                                          <p:attrName>style.visibility</p:attrName>
                                        </p:attrNameLst>
                                      </p:cBhvr>
                                      <p:to>
                                        <p:strVal val="visible"/>
                                      </p:to>
                                    </p:set>
                                    <p:animEffect transition="in" filter="box(in)">
                                      <p:cBhvr>
                                        <p:cTn id="27" dur="500"/>
                                        <p:tgtEl>
                                          <p:spTgt spid="116739">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116739">
                                            <p:txEl>
                                              <p:pRg st="5" end="5"/>
                                            </p:txEl>
                                          </p:spTgt>
                                        </p:tgtEl>
                                        <p:attrNameLst>
                                          <p:attrName>style.visibility</p:attrName>
                                        </p:attrNameLst>
                                      </p:cBhvr>
                                      <p:to>
                                        <p:strVal val="visible"/>
                                      </p:to>
                                    </p:set>
                                    <p:animEffect transition="in" filter="box(in)">
                                      <p:cBhvr>
                                        <p:cTn id="32" dur="500"/>
                                        <p:tgtEl>
                                          <p:spTgt spid="116739">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116739">
                                            <p:txEl>
                                              <p:pRg st="6" end="6"/>
                                            </p:txEl>
                                          </p:spTgt>
                                        </p:tgtEl>
                                        <p:attrNameLst>
                                          <p:attrName>style.visibility</p:attrName>
                                        </p:attrNameLst>
                                      </p:cBhvr>
                                      <p:to>
                                        <p:strVal val="visible"/>
                                      </p:to>
                                    </p:set>
                                    <p:animEffect transition="in" filter="box(in)">
                                      <p:cBhvr>
                                        <p:cTn id="37" dur="500"/>
                                        <p:tgtEl>
                                          <p:spTgt spid="116739">
                                            <p:txEl>
                                              <p:pRg st="6" end="6"/>
                                            </p:txEl>
                                          </p:spTgt>
                                        </p:tgtEl>
                                      </p:cBhvr>
                                    </p:animEffect>
                                  </p:childTnLst>
                                </p:cTn>
                              </p:par>
                              <p:par>
                                <p:cTn id="38" presetID="4" presetClass="entr" presetSubtype="16" fill="hold" grpId="0" nodeType="withEffect">
                                  <p:stCondLst>
                                    <p:cond delay="0"/>
                                  </p:stCondLst>
                                  <p:childTnLst>
                                    <p:set>
                                      <p:cBhvr>
                                        <p:cTn id="39" dur="1" fill="hold">
                                          <p:stCondLst>
                                            <p:cond delay="0"/>
                                          </p:stCondLst>
                                        </p:cTn>
                                        <p:tgtEl>
                                          <p:spTgt spid="116739">
                                            <p:txEl>
                                              <p:pRg st="7" end="7"/>
                                            </p:txEl>
                                          </p:spTgt>
                                        </p:tgtEl>
                                        <p:attrNameLst>
                                          <p:attrName>style.visibility</p:attrName>
                                        </p:attrNameLst>
                                      </p:cBhvr>
                                      <p:to>
                                        <p:strVal val="visible"/>
                                      </p:to>
                                    </p:set>
                                    <p:animEffect transition="in" filter="box(in)">
                                      <p:cBhvr>
                                        <p:cTn id="40" dur="500"/>
                                        <p:tgtEl>
                                          <p:spTgt spid="116739">
                                            <p:txEl>
                                              <p:pRg st="7" end="7"/>
                                            </p:txEl>
                                          </p:spTgt>
                                        </p:tgtEl>
                                      </p:cBhvr>
                                    </p:animEffect>
                                  </p:childTnLst>
                                </p:cTn>
                              </p:par>
                              <p:par>
                                <p:cTn id="41" presetID="4" presetClass="entr" presetSubtype="16" fill="hold" grpId="0" nodeType="withEffect">
                                  <p:stCondLst>
                                    <p:cond delay="0"/>
                                  </p:stCondLst>
                                  <p:childTnLst>
                                    <p:set>
                                      <p:cBhvr>
                                        <p:cTn id="42" dur="1" fill="hold">
                                          <p:stCondLst>
                                            <p:cond delay="0"/>
                                          </p:stCondLst>
                                        </p:cTn>
                                        <p:tgtEl>
                                          <p:spTgt spid="116739">
                                            <p:txEl>
                                              <p:pRg st="8" end="8"/>
                                            </p:txEl>
                                          </p:spTgt>
                                        </p:tgtEl>
                                        <p:attrNameLst>
                                          <p:attrName>style.visibility</p:attrName>
                                        </p:attrNameLst>
                                      </p:cBhvr>
                                      <p:to>
                                        <p:strVal val="visible"/>
                                      </p:to>
                                    </p:set>
                                    <p:animEffect transition="in" filter="box(in)">
                                      <p:cBhvr>
                                        <p:cTn id="43" dur="500"/>
                                        <p:tgtEl>
                                          <p:spTgt spid="116739">
                                            <p:txEl>
                                              <p:pRg st="8" end="8"/>
                                            </p:txEl>
                                          </p:spTgt>
                                        </p:tgtEl>
                                      </p:cBhvr>
                                    </p:animEffect>
                                  </p:childTnLst>
                                </p:cTn>
                              </p:par>
                              <p:par>
                                <p:cTn id="44" presetID="4" presetClass="entr" presetSubtype="16" fill="hold" grpId="0" nodeType="withEffect">
                                  <p:stCondLst>
                                    <p:cond delay="0"/>
                                  </p:stCondLst>
                                  <p:childTnLst>
                                    <p:set>
                                      <p:cBhvr>
                                        <p:cTn id="45" dur="1" fill="hold">
                                          <p:stCondLst>
                                            <p:cond delay="0"/>
                                          </p:stCondLst>
                                        </p:cTn>
                                        <p:tgtEl>
                                          <p:spTgt spid="116739">
                                            <p:txEl>
                                              <p:pRg st="9" end="9"/>
                                            </p:txEl>
                                          </p:spTgt>
                                        </p:tgtEl>
                                        <p:attrNameLst>
                                          <p:attrName>style.visibility</p:attrName>
                                        </p:attrNameLst>
                                      </p:cBhvr>
                                      <p:to>
                                        <p:strVal val="visible"/>
                                      </p:to>
                                    </p:set>
                                    <p:animEffect transition="in" filter="box(in)">
                                      <p:cBhvr>
                                        <p:cTn id="46" dur="500"/>
                                        <p:tgtEl>
                                          <p:spTgt spid="11673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739"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2123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p:cNvSpPr>
            <a:spLocks noGrp="1" noChangeArrowheads="1"/>
          </p:cNvSpPr>
          <p:nvPr>
            <p:ph type="title"/>
          </p:nvPr>
        </p:nvSpPr>
        <p:spPr>
          <a:xfrm>
            <a:off x="1919288" y="188913"/>
            <a:ext cx="8229600" cy="633412"/>
          </a:xfrm>
        </p:spPr>
        <p:txBody>
          <a:bodyPr>
            <a:normAutofit/>
          </a:bodyPr>
          <a:lstStyle/>
          <a:p>
            <a:pPr>
              <a:defRPr/>
            </a:pPr>
            <a:r>
              <a:rPr lang="nb-NO" altLang="en-US" dirty="0"/>
              <a:t>Hva er SCADA kontroll systemer?</a:t>
            </a:r>
            <a:endParaRPr lang="en-US" altLang="en-US" dirty="0"/>
          </a:p>
        </p:txBody>
      </p:sp>
      <p:sp>
        <p:nvSpPr>
          <p:cNvPr id="110595" name="Rectangle 3"/>
          <p:cNvSpPr>
            <a:spLocks noGrp="1" noChangeArrowheads="1"/>
          </p:cNvSpPr>
          <p:nvPr>
            <p:ph type="body" idx="1"/>
          </p:nvPr>
        </p:nvSpPr>
        <p:spPr>
          <a:xfrm>
            <a:off x="1981200" y="1125538"/>
            <a:ext cx="8229600" cy="5256212"/>
          </a:xfrm>
        </p:spPr>
        <p:txBody>
          <a:bodyPr>
            <a:normAutofit/>
          </a:bodyPr>
          <a:lstStyle/>
          <a:p>
            <a:pPr>
              <a:buFontTx/>
              <a:buChar char="•"/>
              <a:defRPr/>
            </a:pPr>
            <a:r>
              <a:rPr lang="nb-NO" altLang="en-US"/>
              <a:t>Siemens SCADA systemer brukes for å kontrollere mange typer systemer hvor mennesker og maskiner samarbeider</a:t>
            </a:r>
          </a:p>
          <a:p>
            <a:pPr>
              <a:buFontTx/>
              <a:buChar char="•"/>
              <a:defRPr/>
            </a:pPr>
            <a:r>
              <a:rPr lang="nb-NO" altLang="en-US"/>
              <a:t>Industrielle prosesser</a:t>
            </a:r>
          </a:p>
          <a:p>
            <a:pPr lvl="1">
              <a:defRPr/>
            </a:pPr>
            <a:r>
              <a:rPr lang="nb-NO" altLang="en-US" sz="1400"/>
              <a:t>Fabrikk maskiner</a:t>
            </a:r>
          </a:p>
          <a:p>
            <a:pPr lvl="1">
              <a:defRPr/>
            </a:pPr>
            <a:r>
              <a:rPr lang="nb-NO" altLang="en-US" sz="1400"/>
              <a:t>Kraftverk</a:t>
            </a:r>
          </a:p>
          <a:p>
            <a:pPr lvl="1">
              <a:defRPr/>
            </a:pPr>
            <a:r>
              <a:rPr lang="nb-NO" altLang="en-US" sz="1400"/>
              <a:t>Oljerafinerier</a:t>
            </a:r>
          </a:p>
          <a:p>
            <a:pPr>
              <a:buFontTx/>
              <a:buChar char="•"/>
              <a:defRPr/>
            </a:pPr>
            <a:r>
              <a:rPr lang="nb-NO" altLang="en-US"/>
              <a:t>Infrastrukturelle prosesser</a:t>
            </a:r>
          </a:p>
          <a:p>
            <a:pPr lvl="1">
              <a:defRPr/>
            </a:pPr>
            <a:r>
              <a:rPr lang="nb-NO" altLang="en-US" sz="1400"/>
              <a:t>Vannrenseverk</a:t>
            </a:r>
          </a:p>
          <a:p>
            <a:pPr lvl="1">
              <a:defRPr/>
            </a:pPr>
            <a:r>
              <a:rPr lang="nb-NO" altLang="en-US" sz="1400"/>
              <a:t>Olje- og gassledninger</a:t>
            </a:r>
          </a:p>
          <a:p>
            <a:pPr lvl="1">
              <a:defRPr/>
            </a:pPr>
            <a:r>
              <a:rPr lang="nb-NO" altLang="en-US" sz="1400"/>
              <a:t>Strømtilførsel</a:t>
            </a:r>
          </a:p>
          <a:p>
            <a:pPr>
              <a:buFontTx/>
              <a:buChar char="•"/>
              <a:defRPr/>
            </a:pPr>
            <a:r>
              <a:rPr lang="nb-NO" altLang="en-US"/>
              <a:t>Drift av ”facilities”</a:t>
            </a:r>
          </a:p>
          <a:p>
            <a:pPr lvl="1">
              <a:defRPr/>
            </a:pPr>
            <a:r>
              <a:rPr lang="nb-NO" altLang="en-US" sz="1400"/>
              <a:t>Maritim skipsfart</a:t>
            </a:r>
          </a:p>
          <a:p>
            <a:pPr lvl="1">
              <a:defRPr/>
            </a:pPr>
            <a:r>
              <a:rPr lang="nb-NO" altLang="en-US" sz="1400"/>
              <a:t>Romfart</a:t>
            </a:r>
          </a:p>
          <a:p>
            <a:pPr lvl="1">
              <a:defRPr/>
            </a:pPr>
            <a:r>
              <a:rPr lang="nb-NO" altLang="en-US" sz="1400"/>
              <a:t>Flyplasser</a:t>
            </a:r>
          </a:p>
          <a:p>
            <a:pPr lvl="1">
              <a:defRPr/>
            </a:pPr>
            <a:r>
              <a:rPr lang="nb-NO" altLang="en-US" sz="1400"/>
              <a:t>Andre større bygninger</a:t>
            </a:r>
            <a:endParaRPr lang="en-US" altLang="en-US" sz="1400"/>
          </a:p>
        </p:txBody>
      </p:sp>
      <p:pic>
        <p:nvPicPr>
          <p:cNvPr id="35843" name="Picture 5" descr="Image result for siemens SCADA"/>
          <p:cNvPicPr>
            <a:picLocks noChangeAspect="1" noChangeArrowheads="1"/>
          </p:cNvPicPr>
          <p:nvPr/>
        </p:nvPicPr>
        <p:blipFill>
          <a:blip r:embed="rId2"/>
          <a:srcRect/>
          <a:stretch>
            <a:fillRect/>
          </a:stretch>
        </p:blipFill>
        <p:spPr bwMode="auto">
          <a:xfrm>
            <a:off x="5808663" y="4090988"/>
            <a:ext cx="4722812" cy="265906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0595">
                                            <p:txEl>
                                              <p:pRg st="0" end="0"/>
                                            </p:txEl>
                                          </p:spTgt>
                                        </p:tgtEl>
                                        <p:attrNameLst>
                                          <p:attrName>style.visibility</p:attrName>
                                        </p:attrNameLst>
                                      </p:cBhvr>
                                      <p:to>
                                        <p:strVal val="visible"/>
                                      </p:to>
                                    </p:set>
                                    <p:animEffect transition="in" filter="box(in)">
                                      <p:cBhvr>
                                        <p:cTn id="7" dur="500"/>
                                        <p:tgtEl>
                                          <p:spTgt spid="1105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0595">
                                            <p:txEl>
                                              <p:pRg st="1" end="1"/>
                                            </p:txEl>
                                          </p:spTgt>
                                        </p:tgtEl>
                                        <p:attrNameLst>
                                          <p:attrName>style.visibility</p:attrName>
                                        </p:attrNameLst>
                                      </p:cBhvr>
                                      <p:to>
                                        <p:strVal val="visible"/>
                                      </p:to>
                                    </p:set>
                                    <p:animEffect transition="in" filter="box(in)">
                                      <p:cBhvr>
                                        <p:cTn id="12" dur="500"/>
                                        <p:tgtEl>
                                          <p:spTgt spid="110595">
                                            <p:txEl>
                                              <p:pRg st="1" end="1"/>
                                            </p:txEl>
                                          </p:spTgt>
                                        </p:tgtEl>
                                      </p:cBhvr>
                                    </p:animEffect>
                                  </p:childTnLst>
                                </p:cTn>
                              </p:par>
                              <p:par>
                                <p:cTn id="13" presetID="4" presetClass="entr" presetSubtype="16" fill="hold" grpId="0" nodeType="withEffect">
                                  <p:stCondLst>
                                    <p:cond delay="0"/>
                                  </p:stCondLst>
                                  <p:childTnLst>
                                    <p:set>
                                      <p:cBhvr>
                                        <p:cTn id="14" dur="1" fill="hold">
                                          <p:stCondLst>
                                            <p:cond delay="0"/>
                                          </p:stCondLst>
                                        </p:cTn>
                                        <p:tgtEl>
                                          <p:spTgt spid="110595">
                                            <p:txEl>
                                              <p:pRg st="2" end="2"/>
                                            </p:txEl>
                                          </p:spTgt>
                                        </p:tgtEl>
                                        <p:attrNameLst>
                                          <p:attrName>style.visibility</p:attrName>
                                        </p:attrNameLst>
                                      </p:cBhvr>
                                      <p:to>
                                        <p:strVal val="visible"/>
                                      </p:to>
                                    </p:set>
                                    <p:animEffect transition="in" filter="box(in)">
                                      <p:cBhvr>
                                        <p:cTn id="15" dur="500"/>
                                        <p:tgtEl>
                                          <p:spTgt spid="110595">
                                            <p:txEl>
                                              <p:pRg st="2" end="2"/>
                                            </p:txEl>
                                          </p:spTgt>
                                        </p:tgtEl>
                                      </p:cBhvr>
                                    </p:animEffect>
                                  </p:childTnLst>
                                </p:cTn>
                              </p:par>
                              <p:par>
                                <p:cTn id="16" presetID="4" presetClass="entr" presetSubtype="16" fill="hold" grpId="0" nodeType="withEffect">
                                  <p:stCondLst>
                                    <p:cond delay="0"/>
                                  </p:stCondLst>
                                  <p:childTnLst>
                                    <p:set>
                                      <p:cBhvr>
                                        <p:cTn id="17" dur="1" fill="hold">
                                          <p:stCondLst>
                                            <p:cond delay="0"/>
                                          </p:stCondLst>
                                        </p:cTn>
                                        <p:tgtEl>
                                          <p:spTgt spid="110595">
                                            <p:txEl>
                                              <p:pRg st="3" end="3"/>
                                            </p:txEl>
                                          </p:spTgt>
                                        </p:tgtEl>
                                        <p:attrNameLst>
                                          <p:attrName>style.visibility</p:attrName>
                                        </p:attrNameLst>
                                      </p:cBhvr>
                                      <p:to>
                                        <p:strVal val="visible"/>
                                      </p:to>
                                    </p:set>
                                    <p:animEffect transition="in" filter="box(in)">
                                      <p:cBhvr>
                                        <p:cTn id="18" dur="500"/>
                                        <p:tgtEl>
                                          <p:spTgt spid="110595">
                                            <p:txEl>
                                              <p:pRg st="3" end="3"/>
                                            </p:txEl>
                                          </p:spTgt>
                                        </p:tgtEl>
                                      </p:cBhvr>
                                    </p:animEffect>
                                  </p:childTnLst>
                                </p:cTn>
                              </p:par>
                              <p:par>
                                <p:cTn id="19" presetID="4" presetClass="entr" presetSubtype="16" fill="hold" grpId="0" nodeType="withEffect">
                                  <p:stCondLst>
                                    <p:cond delay="0"/>
                                  </p:stCondLst>
                                  <p:childTnLst>
                                    <p:set>
                                      <p:cBhvr>
                                        <p:cTn id="20" dur="1" fill="hold">
                                          <p:stCondLst>
                                            <p:cond delay="0"/>
                                          </p:stCondLst>
                                        </p:cTn>
                                        <p:tgtEl>
                                          <p:spTgt spid="110595">
                                            <p:txEl>
                                              <p:pRg st="4" end="4"/>
                                            </p:txEl>
                                          </p:spTgt>
                                        </p:tgtEl>
                                        <p:attrNameLst>
                                          <p:attrName>style.visibility</p:attrName>
                                        </p:attrNameLst>
                                      </p:cBhvr>
                                      <p:to>
                                        <p:strVal val="visible"/>
                                      </p:to>
                                    </p:set>
                                    <p:animEffect transition="in" filter="box(in)">
                                      <p:cBhvr>
                                        <p:cTn id="21" dur="500"/>
                                        <p:tgtEl>
                                          <p:spTgt spid="110595">
                                            <p:txEl>
                                              <p:pRg st="4" end="4"/>
                                            </p:txEl>
                                          </p:spTgt>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4" presetClass="entr" presetSubtype="16" fill="hold" grpId="0" nodeType="clickEffect">
                                  <p:stCondLst>
                                    <p:cond delay="0"/>
                                  </p:stCondLst>
                                  <p:childTnLst>
                                    <p:set>
                                      <p:cBhvr>
                                        <p:cTn id="25" dur="1" fill="hold">
                                          <p:stCondLst>
                                            <p:cond delay="0"/>
                                          </p:stCondLst>
                                        </p:cTn>
                                        <p:tgtEl>
                                          <p:spTgt spid="110595">
                                            <p:txEl>
                                              <p:pRg st="5" end="5"/>
                                            </p:txEl>
                                          </p:spTgt>
                                        </p:tgtEl>
                                        <p:attrNameLst>
                                          <p:attrName>style.visibility</p:attrName>
                                        </p:attrNameLst>
                                      </p:cBhvr>
                                      <p:to>
                                        <p:strVal val="visible"/>
                                      </p:to>
                                    </p:set>
                                    <p:animEffect transition="in" filter="box(in)">
                                      <p:cBhvr>
                                        <p:cTn id="26" dur="500"/>
                                        <p:tgtEl>
                                          <p:spTgt spid="110595">
                                            <p:txEl>
                                              <p:pRg st="5" end="5"/>
                                            </p:txEl>
                                          </p:spTgt>
                                        </p:tgtEl>
                                      </p:cBhvr>
                                    </p:animEffect>
                                  </p:childTnLst>
                                </p:cTn>
                              </p:par>
                              <p:par>
                                <p:cTn id="27" presetID="4" presetClass="entr" presetSubtype="16" fill="hold" grpId="0" nodeType="withEffect">
                                  <p:stCondLst>
                                    <p:cond delay="0"/>
                                  </p:stCondLst>
                                  <p:childTnLst>
                                    <p:set>
                                      <p:cBhvr>
                                        <p:cTn id="28" dur="1" fill="hold">
                                          <p:stCondLst>
                                            <p:cond delay="0"/>
                                          </p:stCondLst>
                                        </p:cTn>
                                        <p:tgtEl>
                                          <p:spTgt spid="110595">
                                            <p:txEl>
                                              <p:pRg st="6" end="6"/>
                                            </p:txEl>
                                          </p:spTgt>
                                        </p:tgtEl>
                                        <p:attrNameLst>
                                          <p:attrName>style.visibility</p:attrName>
                                        </p:attrNameLst>
                                      </p:cBhvr>
                                      <p:to>
                                        <p:strVal val="visible"/>
                                      </p:to>
                                    </p:set>
                                    <p:animEffect transition="in" filter="box(in)">
                                      <p:cBhvr>
                                        <p:cTn id="29" dur="500"/>
                                        <p:tgtEl>
                                          <p:spTgt spid="110595">
                                            <p:txEl>
                                              <p:pRg st="6" end="6"/>
                                            </p:txEl>
                                          </p:spTgt>
                                        </p:tgtEl>
                                      </p:cBhvr>
                                    </p:animEffect>
                                  </p:childTnLst>
                                </p:cTn>
                              </p:par>
                              <p:par>
                                <p:cTn id="30" presetID="4" presetClass="entr" presetSubtype="16" fill="hold" grpId="0" nodeType="withEffect">
                                  <p:stCondLst>
                                    <p:cond delay="0"/>
                                  </p:stCondLst>
                                  <p:childTnLst>
                                    <p:set>
                                      <p:cBhvr>
                                        <p:cTn id="31" dur="1" fill="hold">
                                          <p:stCondLst>
                                            <p:cond delay="0"/>
                                          </p:stCondLst>
                                        </p:cTn>
                                        <p:tgtEl>
                                          <p:spTgt spid="110595">
                                            <p:txEl>
                                              <p:pRg st="7" end="7"/>
                                            </p:txEl>
                                          </p:spTgt>
                                        </p:tgtEl>
                                        <p:attrNameLst>
                                          <p:attrName>style.visibility</p:attrName>
                                        </p:attrNameLst>
                                      </p:cBhvr>
                                      <p:to>
                                        <p:strVal val="visible"/>
                                      </p:to>
                                    </p:set>
                                    <p:animEffect transition="in" filter="box(in)">
                                      <p:cBhvr>
                                        <p:cTn id="32" dur="500"/>
                                        <p:tgtEl>
                                          <p:spTgt spid="110595">
                                            <p:txEl>
                                              <p:pRg st="7" end="7"/>
                                            </p:txEl>
                                          </p:spTgt>
                                        </p:tgtEl>
                                      </p:cBhvr>
                                    </p:animEffect>
                                  </p:childTnLst>
                                </p:cTn>
                              </p:par>
                              <p:par>
                                <p:cTn id="33" presetID="4" presetClass="entr" presetSubtype="16" fill="hold" grpId="0" nodeType="withEffect">
                                  <p:stCondLst>
                                    <p:cond delay="0"/>
                                  </p:stCondLst>
                                  <p:childTnLst>
                                    <p:set>
                                      <p:cBhvr>
                                        <p:cTn id="34" dur="1" fill="hold">
                                          <p:stCondLst>
                                            <p:cond delay="0"/>
                                          </p:stCondLst>
                                        </p:cTn>
                                        <p:tgtEl>
                                          <p:spTgt spid="110595">
                                            <p:txEl>
                                              <p:pRg st="8" end="8"/>
                                            </p:txEl>
                                          </p:spTgt>
                                        </p:tgtEl>
                                        <p:attrNameLst>
                                          <p:attrName>style.visibility</p:attrName>
                                        </p:attrNameLst>
                                      </p:cBhvr>
                                      <p:to>
                                        <p:strVal val="visible"/>
                                      </p:to>
                                    </p:set>
                                    <p:animEffect transition="in" filter="box(in)">
                                      <p:cBhvr>
                                        <p:cTn id="35" dur="500"/>
                                        <p:tgtEl>
                                          <p:spTgt spid="110595">
                                            <p:txEl>
                                              <p:pRg st="8" end="8"/>
                                            </p:txEl>
                                          </p:spTgt>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4" presetClass="entr" presetSubtype="16" fill="hold" grpId="0" nodeType="clickEffect">
                                  <p:stCondLst>
                                    <p:cond delay="0"/>
                                  </p:stCondLst>
                                  <p:childTnLst>
                                    <p:set>
                                      <p:cBhvr>
                                        <p:cTn id="39" dur="1" fill="hold">
                                          <p:stCondLst>
                                            <p:cond delay="0"/>
                                          </p:stCondLst>
                                        </p:cTn>
                                        <p:tgtEl>
                                          <p:spTgt spid="110595">
                                            <p:txEl>
                                              <p:pRg st="9" end="9"/>
                                            </p:txEl>
                                          </p:spTgt>
                                        </p:tgtEl>
                                        <p:attrNameLst>
                                          <p:attrName>style.visibility</p:attrName>
                                        </p:attrNameLst>
                                      </p:cBhvr>
                                      <p:to>
                                        <p:strVal val="visible"/>
                                      </p:to>
                                    </p:set>
                                    <p:animEffect transition="in" filter="box(in)">
                                      <p:cBhvr>
                                        <p:cTn id="40" dur="500"/>
                                        <p:tgtEl>
                                          <p:spTgt spid="110595">
                                            <p:txEl>
                                              <p:pRg st="9" end="9"/>
                                            </p:txEl>
                                          </p:spTgt>
                                        </p:tgtEl>
                                      </p:cBhvr>
                                    </p:animEffect>
                                  </p:childTnLst>
                                </p:cTn>
                              </p:par>
                              <p:par>
                                <p:cTn id="41" presetID="4" presetClass="entr" presetSubtype="16" fill="hold" grpId="0" nodeType="withEffect">
                                  <p:stCondLst>
                                    <p:cond delay="0"/>
                                  </p:stCondLst>
                                  <p:childTnLst>
                                    <p:set>
                                      <p:cBhvr>
                                        <p:cTn id="42" dur="1" fill="hold">
                                          <p:stCondLst>
                                            <p:cond delay="0"/>
                                          </p:stCondLst>
                                        </p:cTn>
                                        <p:tgtEl>
                                          <p:spTgt spid="110595">
                                            <p:txEl>
                                              <p:pRg st="10" end="10"/>
                                            </p:txEl>
                                          </p:spTgt>
                                        </p:tgtEl>
                                        <p:attrNameLst>
                                          <p:attrName>style.visibility</p:attrName>
                                        </p:attrNameLst>
                                      </p:cBhvr>
                                      <p:to>
                                        <p:strVal val="visible"/>
                                      </p:to>
                                    </p:set>
                                    <p:animEffect transition="in" filter="box(in)">
                                      <p:cBhvr>
                                        <p:cTn id="43" dur="500"/>
                                        <p:tgtEl>
                                          <p:spTgt spid="110595">
                                            <p:txEl>
                                              <p:pRg st="10" end="10"/>
                                            </p:txEl>
                                          </p:spTgt>
                                        </p:tgtEl>
                                      </p:cBhvr>
                                    </p:animEffect>
                                  </p:childTnLst>
                                </p:cTn>
                              </p:par>
                              <p:par>
                                <p:cTn id="44" presetID="4" presetClass="entr" presetSubtype="16" fill="hold" grpId="0" nodeType="withEffect">
                                  <p:stCondLst>
                                    <p:cond delay="0"/>
                                  </p:stCondLst>
                                  <p:childTnLst>
                                    <p:set>
                                      <p:cBhvr>
                                        <p:cTn id="45" dur="1" fill="hold">
                                          <p:stCondLst>
                                            <p:cond delay="0"/>
                                          </p:stCondLst>
                                        </p:cTn>
                                        <p:tgtEl>
                                          <p:spTgt spid="110595">
                                            <p:txEl>
                                              <p:pRg st="11" end="11"/>
                                            </p:txEl>
                                          </p:spTgt>
                                        </p:tgtEl>
                                        <p:attrNameLst>
                                          <p:attrName>style.visibility</p:attrName>
                                        </p:attrNameLst>
                                      </p:cBhvr>
                                      <p:to>
                                        <p:strVal val="visible"/>
                                      </p:to>
                                    </p:set>
                                    <p:animEffect transition="in" filter="box(in)">
                                      <p:cBhvr>
                                        <p:cTn id="46" dur="500"/>
                                        <p:tgtEl>
                                          <p:spTgt spid="110595">
                                            <p:txEl>
                                              <p:pRg st="11" end="11"/>
                                            </p:txEl>
                                          </p:spTgt>
                                        </p:tgtEl>
                                      </p:cBhvr>
                                    </p:animEffect>
                                  </p:childTnLst>
                                </p:cTn>
                              </p:par>
                              <p:par>
                                <p:cTn id="47" presetID="4" presetClass="entr" presetSubtype="16" fill="hold" grpId="0" nodeType="withEffect">
                                  <p:stCondLst>
                                    <p:cond delay="0"/>
                                  </p:stCondLst>
                                  <p:childTnLst>
                                    <p:set>
                                      <p:cBhvr>
                                        <p:cTn id="48" dur="1" fill="hold">
                                          <p:stCondLst>
                                            <p:cond delay="0"/>
                                          </p:stCondLst>
                                        </p:cTn>
                                        <p:tgtEl>
                                          <p:spTgt spid="110595">
                                            <p:txEl>
                                              <p:pRg st="12" end="12"/>
                                            </p:txEl>
                                          </p:spTgt>
                                        </p:tgtEl>
                                        <p:attrNameLst>
                                          <p:attrName>style.visibility</p:attrName>
                                        </p:attrNameLst>
                                      </p:cBhvr>
                                      <p:to>
                                        <p:strVal val="visible"/>
                                      </p:to>
                                    </p:set>
                                    <p:animEffect transition="in" filter="box(in)">
                                      <p:cBhvr>
                                        <p:cTn id="49" dur="500"/>
                                        <p:tgtEl>
                                          <p:spTgt spid="110595">
                                            <p:txEl>
                                              <p:pRg st="12" end="12"/>
                                            </p:txEl>
                                          </p:spTgt>
                                        </p:tgtEl>
                                      </p:cBhvr>
                                    </p:animEffect>
                                  </p:childTnLst>
                                </p:cTn>
                              </p:par>
                              <p:par>
                                <p:cTn id="50" presetID="4" presetClass="entr" presetSubtype="16" fill="hold" grpId="0" nodeType="withEffect">
                                  <p:stCondLst>
                                    <p:cond delay="0"/>
                                  </p:stCondLst>
                                  <p:childTnLst>
                                    <p:set>
                                      <p:cBhvr>
                                        <p:cTn id="51" dur="1" fill="hold">
                                          <p:stCondLst>
                                            <p:cond delay="0"/>
                                          </p:stCondLst>
                                        </p:cTn>
                                        <p:tgtEl>
                                          <p:spTgt spid="110595">
                                            <p:txEl>
                                              <p:pRg st="13" end="13"/>
                                            </p:txEl>
                                          </p:spTgt>
                                        </p:tgtEl>
                                        <p:attrNameLst>
                                          <p:attrName>style.visibility</p:attrName>
                                        </p:attrNameLst>
                                      </p:cBhvr>
                                      <p:to>
                                        <p:strVal val="visible"/>
                                      </p:to>
                                    </p:set>
                                    <p:animEffect transition="in" filter="box(in)">
                                      <p:cBhvr>
                                        <p:cTn id="52" dur="500"/>
                                        <p:tgtEl>
                                          <p:spTgt spid="11059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595"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p:nvPr>
        </p:nvSpPr>
        <p:spPr>
          <a:xfrm>
            <a:off x="1919288" y="188913"/>
            <a:ext cx="8229600" cy="633412"/>
          </a:xfrm>
        </p:spPr>
        <p:txBody>
          <a:bodyPr>
            <a:normAutofit/>
          </a:bodyPr>
          <a:lstStyle/>
          <a:p>
            <a:pPr>
              <a:defRPr/>
            </a:pPr>
            <a:r>
              <a:rPr lang="nb-NO" altLang="en-US"/>
              <a:t>Industrispionasje – eller?</a:t>
            </a:r>
            <a:endParaRPr lang="en-US" altLang="en-US"/>
          </a:p>
        </p:txBody>
      </p:sp>
      <p:sp>
        <p:nvSpPr>
          <p:cNvPr id="111619" name="Rectangle 3"/>
          <p:cNvSpPr>
            <a:spLocks noGrp="1" noChangeArrowheads="1"/>
          </p:cNvSpPr>
          <p:nvPr>
            <p:ph type="body" idx="1"/>
          </p:nvPr>
        </p:nvSpPr>
        <p:spPr>
          <a:xfrm>
            <a:off x="1981200" y="1125538"/>
            <a:ext cx="8229600" cy="5256212"/>
          </a:xfrm>
        </p:spPr>
        <p:txBody>
          <a:bodyPr>
            <a:normAutofit/>
          </a:bodyPr>
          <a:lstStyle/>
          <a:p>
            <a:pPr>
              <a:buFontTx/>
              <a:buChar char="•"/>
              <a:defRPr/>
            </a:pPr>
            <a:r>
              <a:rPr lang="nb-NO" altLang="en-US"/>
              <a:t>StuxNet infiserte kun systemet hvis følgende var oppfylt:</a:t>
            </a:r>
          </a:p>
          <a:p>
            <a:pPr lvl="1">
              <a:defRPr/>
            </a:pPr>
            <a:r>
              <a:rPr lang="nb-NO" altLang="en-US" sz="1600"/>
              <a:t>Siemens S7-300</a:t>
            </a:r>
          </a:p>
          <a:p>
            <a:pPr lvl="1">
              <a:defRPr/>
            </a:pPr>
            <a:r>
              <a:rPr lang="nb-NO" altLang="en-US" sz="1600"/>
              <a:t>Variable frequency drive fra Vacon (Finland) eller Fararo Paya (Iran)</a:t>
            </a:r>
          </a:p>
          <a:p>
            <a:pPr lvl="1">
              <a:defRPr/>
            </a:pPr>
            <a:r>
              <a:rPr lang="nb-NO" altLang="en-US" sz="1600"/>
              <a:t>Kun motorer med frekvens mellom 807 Hz og 1210 Hz</a:t>
            </a:r>
          </a:p>
          <a:p>
            <a:pPr>
              <a:buFontTx/>
              <a:buChar char="•"/>
              <a:defRPr/>
            </a:pPr>
            <a:r>
              <a:rPr lang="nb-NO" altLang="en-US"/>
              <a:t>Som visstnok er akkurat det oppsettet atomanlegg i Iran har!</a:t>
            </a:r>
          </a:p>
          <a:p>
            <a:pPr>
              <a:buFontTx/>
              <a:buChar char="•"/>
              <a:defRPr/>
            </a:pPr>
            <a:endParaRPr lang="nb-NO" altLang="en-US"/>
          </a:p>
          <a:p>
            <a:pPr>
              <a:buFontTx/>
              <a:buChar char="•"/>
              <a:defRPr/>
            </a:pPr>
            <a:r>
              <a:rPr lang="nb-NO" altLang="en-US"/>
              <a:t>StuxNet sendte data ut til to websider (en i Danmark og en i Malaysia) om data den fant i SCADA systemet</a:t>
            </a:r>
          </a:p>
          <a:p>
            <a:pPr>
              <a:buFontTx/>
              <a:buChar char="•"/>
              <a:defRPr/>
            </a:pPr>
            <a:r>
              <a:rPr lang="nb-NO" altLang="en-US"/>
              <a:t>StuxNet hadde også kode for å justere roteringshastigheten på motorene koblet til systemet – og å skjule disse endringene fra monitor systemene!</a:t>
            </a:r>
            <a:endParaRPr lang="en-US" altLang="en-US"/>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9EEFF8B8-310D-4959-87D9-307CB77A87B7}" type="slidenum">
              <a:rPr lang="nb-NO" sz="1000"/>
              <a:pPr algn="r">
                <a:defRPr/>
              </a:pPr>
              <a:t>21</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1619">
                                            <p:txEl>
                                              <p:pRg st="0" end="0"/>
                                            </p:txEl>
                                          </p:spTgt>
                                        </p:tgtEl>
                                        <p:attrNameLst>
                                          <p:attrName>style.visibility</p:attrName>
                                        </p:attrNameLst>
                                      </p:cBhvr>
                                      <p:to>
                                        <p:strVal val="visible"/>
                                      </p:to>
                                    </p:set>
                                    <p:animEffect transition="in" filter="box(in)">
                                      <p:cBhvr>
                                        <p:cTn id="7" dur="500"/>
                                        <p:tgtEl>
                                          <p:spTgt spid="111619">
                                            <p:txEl>
                                              <p:pRg st="0" end="0"/>
                                            </p:txEl>
                                          </p:spTgt>
                                        </p:tgtEl>
                                      </p:cBhvr>
                                    </p:animEffect>
                                  </p:childTnLst>
                                </p:cTn>
                              </p:par>
                              <p:par>
                                <p:cTn id="8" presetID="4" presetClass="entr" presetSubtype="16" fill="hold" grpId="0" nodeType="withEffect">
                                  <p:stCondLst>
                                    <p:cond delay="0"/>
                                  </p:stCondLst>
                                  <p:childTnLst>
                                    <p:set>
                                      <p:cBhvr>
                                        <p:cTn id="9" dur="1" fill="hold">
                                          <p:stCondLst>
                                            <p:cond delay="0"/>
                                          </p:stCondLst>
                                        </p:cTn>
                                        <p:tgtEl>
                                          <p:spTgt spid="111619">
                                            <p:txEl>
                                              <p:pRg st="1" end="1"/>
                                            </p:txEl>
                                          </p:spTgt>
                                        </p:tgtEl>
                                        <p:attrNameLst>
                                          <p:attrName>style.visibility</p:attrName>
                                        </p:attrNameLst>
                                      </p:cBhvr>
                                      <p:to>
                                        <p:strVal val="visible"/>
                                      </p:to>
                                    </p:set>
                                    <p:animEffect transition="in" filter="box(in)">
                                      <p:cBhvr>
                                        <p:cTn id="10" dur="500"/>
                                        <p:tgtEl>
                                          <p:spTgt spid="111619">
                                            <p:txEl>
                                              <p:pRg st="1" end="1"/>
                                            </p:txEl>
                                          </p:spTgt>
                                        </p:tgtEl>
                                      </p:cBhvr>
                                    </p:animEffect>
                                  </p:childTnLst>
                                </p:cTn>
                              </p:par>
                              <p:par>
                                <p:cTn id="11" presetID="4" presetClass="entr" presetSubtype="16" fill="hold" grpId="0" nodeType="withEffect">
                                  <p:stCondLst>
                                    <p:cond delay="0"/>
                                  </p:stCondLst>
                                  <p:childTnLst>
                                    <p:set>
                                      <p:cBhvr>
                                        <p:cTn id="12" dur="1" fill="hold">
                                          <p:stCondLst>
                                            <p:cond delay="0"/>
                                          </p:stCondLst>
                                        </p:cTn>
                                        <p:tgtEl>
                                          <p:spTgt spid="111619">
                                            <p:txEl>
                                              <p:pRg st="2" end="2"/>
                                            </p:txEl>
                                          </p:spTgt>
                                        </p:tgtEl>
                                        <p:attrNameLst>
                                          <p:attrName>style.visibility</p:attrName>
                                        </p:attrNameLst>
                                      </p:cBhvr>
                                      <p:to>
                                        <p:strVal val="visible"/>
                                      </p:to>
                                    </p:set>
                                    <p:animEffect transition="in" filter="box(in)">
                                      <p:cBhvr>
                                        <p:cTn id="13" dur="500"/>
                                        <p:tgtEl>
                                          <p:spTgt spid="111619">
                                            <p:txEl>
                                              <p:pRg st="2" end="2"/>
                                            </p:txEl>
                                          </p:spTgt>
                                        </p:tgtEl>
                                      </p:cBhvr>
                                    </p:animEffect>
                                  </p:childTnLst>
                                </p:cTn>
                              </p:par>
                              <p:par>
                                <p:cTn id="14" presetID="4" presetClass="entr" presetSubtype="16" fill="hold" grpId="0" nodeType="withEffect">
                                  <p:stCondLst>
                                    <p:cond delay="0"/>
                                  </p:stCondLst>
                                  <p:childTnLst>
                                    <p:set>
                                      <p:cBhvr>
                                        <p:cTn id="15" dur="1" fill="hold">
                                          <p:stCondLst>
                                            <p:cond delay="0"/>
                                          </p:stCondLst>
                                        </p:cTn>
                                        <p:tgtEl>
                                          <p:spTgt spid="111619">
                                            <p:txEl>
                                              <p:pRg st="3" end="3"/>
                                            </p:txEl>
                                          </p:spTgt>
                                        </p:tgtEl>
                                        <p:attrNameLst>
                                          <p:attrName>style.visibility</p:attrName>
                                        </p:attrNameLst>
                                      </p:cBhvr>
                                      <p:to>
                                        <p:strVal val="visible"/>
                                      </p:to>
                                    </p:set>
                                    <p:animEffect transition="in" filter="box(in)">
                                      <p:cBhvr>
                                        <p:cTn id="16" dur="500"/>
                                        <p:tgtEl>
                                          <p:spTgt spid="111619">
                                            <p:txEl>
                                              <p:pRg st="3" end="3"/>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4" presetClass="entr" presetSubtype="16" fill="hold" grpId="0" nodeType="clickEffect">
                                  <p:stCondLst>
                                    <p:cond delay="0"/>
                                  </p:stCondLst>
                                  <p:childTnLst>
                                    <p:set>
                                      <p:cBhvr>
                                        <p:cTn id="20" dur="1" fill="hold">
                                          <p:stCondLst>
                                            <p:cond delay="0"/>
                                          </p:stCondLst>
                                        </p:cTn>
                                        <p:tgtEl>
                                          <p:spTgt spid="111619">
                                            <p:txEl>
                                              <p:pRg st="4" end="4"/>
                                            </p:txEl>
                                          </p:spTgt>
                                        </p:tgtEl>
                                        <p:attrNameLst>
                                          <p:attrName>style.visibility</p:attrName>
                                        </p:attrNameLst>
                                      </p:cBhvr>
                                      <p:to>
                                        <p:strVal val="visible"/>
                                      </p:to>
                                    </p:set>
                                    <p:animEffect transition="in" filter="box(in)">
                                      <p:cBhvr>
                                        <p:cTn id="21" dur="500"/>
                                        <p:tgtEl>
                                          <p:spTgt spid="111619">
                                            <p:txEl>
                                              <p:pRg st="4" end="4"/>
                                            </p:txEl>
                                          </p:spTgt>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4" presetClass="entr" presetSubtype="16" fill="hold" grpId="0" nodeType="clickEffect">
                                  <p:stCondLst>
                                    <p:cond delay="0"/>
                                  </p:stCondLst>
                                  <p:childTnLst>
                                    <p:set>
                                      <p:cBhvr>
                                        <p:cTn id="25" dur="1" fill="hold">
                                          <p:stCondLst>
                                            <p:cond delay="0"/>
                                          </p:stCondLst>
                                        </p:cTn>
                                        <p:tgtEl>
                                          <p:spTgt spid="111619">
                                            <p:txEl>
                                              <p:pRg st="6" end="6"/>
                                            </p:txEl>
                                          </p:spTgt>
                                        </p:tgtEl>
                                        <p:attrNameLst>
                                          <p:attrName>style.visibility</p:attrName>
                                        </p:attrNameLst>
                                      </p:cBhvr>
                                      <p:to>
                                        <p:strVal val="visible"/>
                                      </p:to>
                                    </p:set>
                                    <p:animEffect transition="in" filter="box(in)">
                                      <p:cBhvr>
                                        <p:cTn id="26" dur="500"/>
                                        <p:tgtEl>
                                          <p:spTgt spid="111619">
                                            <p:txEl>
                                              <p:pRg st="6" end="6"/>
                                            </p:txEl>
                                          </p:spTgt>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4" presetClass="entr" presetSubtype="16" fill="hold" grpId="0" nodeType="clickEffect">
                                  <p:stCondLst>
                                    <p:cond delay="0"/>
                                  </p:stCondLst>
                                  <p:childTnLst>
                                    <p:set>
                                      <p:cBhvr>
                                        <p:cTn id="30" dur="1" fill="hold">
                                          <p:stCondLst>
                                            <p:cond delay="0"/>
                                          </p:stCondLst>
                                        </p:cTn>
                                        <p:tgtEl>
                                          <p:spTgt spid="111619">
                                            <p:txEl>
                                              <p:pRg st="7" end="7"/>
                                            </p:txEl>
                                          </p:spTgt>
                                        </p:tgtEl>
                                        <p:attrNameLst>
                                          <p:attrName>style.visibility</p:attrName>
                                        </p:attrNameLst>
                                      </p:cBhvr>
                                      <p:to>
                                        <p:strVal val="visible"/>
                                      </p:to>
                                    </p:set>
                                    <p:animEffect transition="in" filter="box(in)">
                                      <p:cBhvr>
                                        <p:cTn id="31" dur="500"/>
                                        <p:tgtEl>
                                          <p:spTgt spid="11161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619"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a:xfrm>
            <a:off x="1919288" y="188913"/>
            <a:ext cx="8229600" cy="633412"/>
          </a:xfrm>
        </p:spPr>
        <p:txBody>
          <a:bodyPr>
            <a:normAutofit/>
          </a:bodyPr>
          <a:lstStyle/>
          <a:p>
            <a:pPr>
              <a:defRPr/>
            </a:pPr>
            <a:r>
              <a:rPr lang="nb-NO" altLang="en-US"/>
              <a:t>Land hvor StuxNet ble funnet</a:t>
            </a:r>
            <a:endParaRPr lang="en-US" altLang="en-US"/>
          </a:p>
        </p:txBody>
      </p:sp>
      <p:sp>
        <p:nvSpPr>
          <p:cNvPr id="37890" name="Rectangle 3"/>
          <p:cNvSpPr>
            <a:spLocks noGrp="1" noChangeArrowheads="1"/>
          </p:cNvSpPr>
          <p:nvPr>
            <p:ph type="body" idx="1"/>
          </p:nvPr>
        </p:nvSpPr>
        <p:spPr>
          <a:xfrm>
            <a:off x="1981200" y="1125538"/>
            <a:ext cx="8229600" cy="5256212"/>
          </a:xfrm>
        </p:spPr>
        <p:txBody>
          <a:bodyPr/>
          <a:lstStyle/>
          <a:p>
            <a:r>
              <a:rPr lang="nb-NO" altLang="en-US">
                <a:ea typeface="ＭＳ Ｐゴシック" pitchFamily="34" charset="-128"/>
              </a:rPr>
              <a:t>Land hvor StuxNet ble oppdaget *</a:t>
            </a:r>
          </a:p>
          <a:p>
            <a:endParaRPr lang="nb-NO" altLang="en-US" sz="1600">
              <a:ea typeface="ＭＳ Ｐゴシック" pitchFamily="34" charset="-128"/>
            </a:endParaRPr>
          </a:p>
          <a:p>
            <a:r>
              <a:rPr lang="nb-NO" altLang="en-US" sz="1600">
                <a:ea typeface="ＭＳ Ｐゴシック" pitchFamily="34" charset="-128"/>
              </a:rPr>
              <a:t>	Iran (~ 60%)</a:t>
            </a:r>
          </a:p>
          <a:p>
            <a:pPr lvl="1"/>
            <a:r>
              <a:rPr lang="nb-NO" altLang="en-US" sz="1200">
                <a:ea typeface="ＭＳ Ｐゴシック" pitchFamily="34" charset="-128"/>
              </a:rPr>
              <a:t>Merk at alle PRIMÆR infeksjoner var i Iran</a:t>
            </a:r>
          </a:p>
          <a:p>
            <a:r>
              <a:rPr lang="nb-NO" altLang="en-US" sz="1600">
                <a:ea typeface="ＭＳ Ｐゴシック" pitchFamily="34" charset="-128"/>
              </a:rPr>
              <a:t>	Indonesia</a:t>
            </a:r>
          </a:p>
          <a:p>
            <a:r>
              <a:rPr lang="nb-NO" altLang="en-US" sz="1600">
                <a:ea typeface="ＭＳ Ｐゴシック" pitchFamily="34" charset="-128"/>
              </a:rPr>
              <a:t>	India</a:t>
            </a:r>
          </a:p>
          <a:p>
            <a:r>
              <a:rPr lang="nb-NO" altLang="en-US" sz="1600">
                <a:ea typeface="ＭＳ Ｐゴシック" pitchFamily="34" charset="-128"/>
              </a:rPr>
              <a:t>	Equador</a:t>
            </a:r>
          </a:p>
          <a:p>
            <a:r>
              <a:rPr lang="nb-NO" altLang="en-US" sz="1600">
                <a:ea typeface="ＭＳ Ｐゴシック" pitchFamily="34" charset="-128"/>
              </a:rPr>
              <a:t>	Pakistan</a:t>
            </a:r>
          </a:p>
          <a:p>
            <a:r>
              <a:rPr lang="nb-NO" altLang="en-US" sz="1600">
                <a:ea typeface="ＭＳ Ｐゴシック" pitchFamily="34" charset="-128"/>
              </a:rPr>
              <a:t>	Libanon</a:t>
            </a:r>
          </a:p>
          <a:p>
            <a:r>
              <a:rPr lang="nb-NO" altLang="en-US" sz="1600">
                <a:ea typeface="ＭＳ Ｐゴシック" pitchFamily="34" charset="-128"/>
              </a:rPr>
              <a:t>	Taiwan</a:t>
            </a:r>
          </a:p>
          <a:p>
            <a:r>
              <a:rPr lang="nb-NO" altLang="en-US" sz="1600">
                <a:ea typeface="ＭＳ Ｐゴシック" pitchFamily="34" charset="-128"/>
              </a:rPr>
              <a:t>	</a:t>
            </a:r>
            <a:r>
              <a:rPr lang="en-US" altLang="en-US" sz="1600">
                <a:ea typeface="ＭＳ Ｐゴシック" pitchFamily="34" charset="-128"/>
              </a:rPr>
              <a:t>Azerbaijan</a:t>
            </a:r>
          </a:p>
          <a:p>
            <a:endParaRPr lang="nb-NO" altLang="en-US" sz="1600">
              <a:ea typeface="ＭＳ Ｐゴシック" pitchFamily="34" charset="-128"/>
            </a:endParaRPr>
          </a:p>
          <a:p>
            <a:r>
              <a:rPr lang="nb-NO" altLang="en-US" sz="1000">
                <a:ea typeface="ＭＳ Ｐゴシック" pitchFamily="34" charset="-128"/>
              </a:rPr>
              <a:t>*) Symantec sin statistikk, og Microsoft Malware Protection Center</a:t>
            </a:r>
            <a:endParaRPr lang="en-US" altLang="en-US" sz="1000">
              <a:ea typeface="ＭＳ Ｐゴシック" pitchFamily="34" charset="-128"/>
            </a:endParaRP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7B2A04BE-8825-4382-B3F7-5B3A3B862D8C}" type="slidenum">
              <a:rPr lang="nb-NO" sz="1000"/>
              <a:pPr algn="r">
                <a:defRPr/>
              </a:pPr>
              <a:t>22</a:t>
            </a:fld>
            <a:endParaRPr lang="nb-NO" sz="10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a:t>
            </a:r>
            <a:endParaRPr lang="en-US" altLang="en-US"/>
          </a:p>
        </p:txBody>
      </p:sp>
      <p:sp>
        <p:nvSpPr>
          <p:cNvPr id="112643" name="Rectangle 3"/>
          <p:cNvSpPr>
            <a:spLocks noGrp="1" noChangeArrowheads="1"/>
          </p:cNvSpPr>
          <p:nvPr>
            <p:ph type="body" idx="1"/>
          </p:nvPr>
        </p:nvSpPr>
        <p:spPr>
          <a:xfrm>
            <a:off x="1981200" y="1125538"/>
            <a:ext cx="8229600" cy="5256212"/>
          </a:xfrm>
        </p:spPr>
        <p:txBody>
          <a:bodyPr>
            <a:normAutofit fontScale="92500"/>
          </a:bodyPr>
          <a:lstStyle/>
          <a:p>
            <a:pPr>
              <a:buFontTx/>
              <a:buChar char="•"/>
              <a:defRPr/>
            </a:pPr>
            <a:r>
              <a:rPr lang="nb-NO" altLang="en-US"/>
              <a:t>Infiserte USB sticker ville automatisk infisere en Windows maskin når den ble plugget inn i maskinen, når Windows forsøkte å laste et ikon for USB sticken</a:t>
            </a:r>
          </a:p>
          <a:p>
            <a:pPr>
              <a:buFontTx/>
              <a:buChar char="•"/>
              <a:defRPr/>
            </a:pPr>
            <a:r>
              <a:rPr lang="nb-NO" altLang="en-US"/>
              <a:t>.LNK filer er filer du typisk finner på Windows Desktop eller Start Menu, og er kun linker til andre filer</a:t>
            </a:r>
          </a:p>
          <a:p>
            <a:pPr>
              <a:defRPr/>
            </a:pPr>
            <a:endParaRPr lang="nb-NO" altLang="en-US"/>
          </a:p>
          <a:p>
            <a:pPr>
              <a:defRPr/>
            </a:pPr>
            <a:r>
              <a:rPr lang="nb-NO" altLang="en-US"/>
              <a:t>LNK filformatet er et binært format som er bygget opp som:</a:t>
            </a:r>
          </a:p>
          <a:p>
            <a:pPr>
              <a:defRPr/>
            </a:pPr>
            <a:r>
              <a:rPr lang="nb-NO" altLang="en-US"/>
              <a:t>	</a:t>
            </a:r>
            <a:r>
              <a:rPr lang="en-US" altLang="en-US">
                <a:latin typeface="Courier New" panose="02070309020205020404" pitchFamily="49" charset="0"/>
              </a:rPr>
              <a:t>SHELL_LINK = SHELL_LINK_HEADER [LINKTARGET_IDLIST] </a:t>
            </a:r>
          </a:p>
          <a:p>
            <a:pPr>
              <a:defRPr/>
            </a:pPr>
            <a:r>
              <a:rPr lang="en-US" altLang="en-US">
                <a:latin typeface="Courier New" panose="02070309020205020404" pitchFamily="49" charset="0"/>
              </a:rPr>
              <a:t>	             [LINKINFO] [STRING_DATA] *EXTRA_DATA</a:t>
            </a:r>
            <a:endParaRPr lang="nb-NO" altLang="en-US">
              <a:latin typeface="Courier New" panose="02070309020205020404" pitchFamily="49" charset="0"/>
            </a:endParaRPr>
          </a:p>
          <a:p>
            <a:pPr>
              <a:defRPr/>
            </a:pPr>
            <a:endParaRPr lang="nb-NO" altLang="en-US">
              <a:latin typeface="Courier New" panose="02070309020205020404" pitchFamily="49" charset="0"/>
            </a:endParaRPr>
          </a:p>
          <a:p>
            <a:pPr>
              <a:defRPr/>
            </a:pPr>
            <a:r>
              <a:rPr lang="nb-NO" altLang="en-US">
                <a:latin typeface="Courier New" panose="02070309020205020404" pitchFamily="49" charset="0"/>
              </a:rPr>
              <a:t>	SHELL_LINK_HEADER</a:t>
            </a:r>
            <a:r>
              <a:rPr lang="nb-NO" altLang="en-US"/>
              <a:t> inneholder timestamps og diverse flagg, som ikke er relevant for exploitet.</a:t>
            </a:r>
            <a:endParaRPr lang="en-US" altLang="en-US">
              <a:latin typeface="Courier New" panose="02070309020205020404" pitchFamily="49" charset="0"/>
            </a:endParaRP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AA6DD4CE-D3F8-4219-92C4-9F9C7701D83C}" type="slidenum">
              <a:rPr lang="nb-NO" sz="1000"/>
              <a:pPr algn="r">
                <a:defRPr/>
              </a:pPr>
              <a:t>23</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2643">
                                            <p:txEl>
                                              <p:pRg st="0" end="0"/>
                                            </p:txEl>
                                          </p:spTgt>
                                        </p:tgtEl>
                                        <p:attrNameLst>
                                          <p:attrName>style.visibility</p:attrName>
                                        </p:attrNameLst>
                                      </p:cBhvr>
                                      <p:to>
                                        <p:strVal val="visible"/>
                                      </p:to>
                                    </p:set>
                                    <p:animEffect transition="in" filter="box(in)">
                                      <p:cBhvr>
                                        <p:cTn id="7" dur="500"/>
                                        <p:tgtEl>
                                          <p:spTgt spid="11264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2643">
                                            <p:txEl>
                                              <p:pRg st="1" end="1"/>
                                            </p:txEl>
                                          </p:spTgt>
                                        </p:tgtEl>
                                        <p:attrNameLst>
                                          <p:attrName>style.visibility</p:attrName>
                                        </p:attrNameLst>
                                      </p:cBhvr>
                                      <p:to>
                                        <p:strVal val="visible"/>
                                      </p:to>
                                    </p:set>
                                    <p:animEffect transition="in" filter="box(in)">
                                      <p:cBhvr>
                                        <p:cTn id="12" dur="500"/>
                                        <p:tgtEl>
                                          <p:spTgt spid="11264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12643">
                                            <p:txEl>
                                              <p:pRg st="3" end="3"/>
                                            </p:txEl>
                                          </p:spTgt>
                                        </p:tgtEl>
                                        <p:attrNameLst>
                                          <p:attrName>style.visibility</p:attrName>
                                        </p:attrNameLst>
                                      </p:cBhvr>
                                      <p:to>
                                        <p:strVal val="visible"/>
                                      </p:to>
                                    </p:set>
                                    <p:animEffect transition="in" filter="box(in)">
                                      <p:cBhvr>
                                        <p:cTn id="17" dur="500"/>
                                        <p:tgtEl>
                                          <p:spTgt spid="112643">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12643">
                                            <p:txEl>
                                              <p:pRg st="4" end="4"/>
                                            </p:txEl>
                                          </p:spTgt>
                                        </p:tgtEl>
                                        <p:attrNameLst>
                                          <p:attrName>style.visibility</p:attrName>
                                        </p:attrNameLst>
                                      </p:cBhvr>
                                      <p:to>
                                        <p:strVal val="visible"/>
                                      </p:to>
                                    </p:set>
                                    <p:animEffect transition="in" filter="box(in)">
                                      <p:cBhvr>
                                        <p:cTn id="22" dur="500"/>
                                        <p:tgtEl>
                                          <p:spTgt spid="112643">
                                            <p:txEl>
                                              <p:pRg st="4" end="4"/>
                                            </p:txEl>
                                          </p:spTgt>
                                        </p:tgtEl>
                                      </p:cBhvr>
                                    </p:animEffect>
                                  </p:childTnLst>
                                </p:cTn>
                              </p:par>
                              <p:par>
                                <p:cTn id="23" presetID="4" presetClass="entr" presetSubtype="16" fill="hold" grpId="0" nodeType="withEffect">
                                  <p:stCondLst>
                                    <p:cond delay="0"/>
                                  </p:stCondLst>
                                  <p:childTnLst>
                                    <p:set>
                                      <p:cBhvr>
                                        <p:cTn id="24" dur="1" fill="hold">
                                          <p:stCondLst>
                                            <p:cond delay="0"/>
                                          </p:stCondLst>
                                        </p:cTn>
                                        <p:tgtEl>
                                          <p:spTgt spid="112643">
                                            <p:txEl>
                                              <p:pRg st="5" end="5"/>
                                            </p:txEl>
                                          </p:spTgt>
                                        </p:tgtEl>
                                        <p:attrNameLst>
                                          <p:attrName>style.visibility</p:attrName>
                                        </p:attrNameLst>
                                      </p:cBhvr>
                                      <p:to>
                                        <p:strVal val="visible"/>
                                      </p:to>
                                    </p:set>
                                    <p:animEffect transition="in" filter="box(in)">
                                      <p:cBhvr>
                                        <p:cTn id="25" dur="500"/>
                                        <p:tgtEl>
                                          <p:spTgt spid="112643">
                                            <p:txEl>
                                              <p:pRg st="5" end="5"/>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4" presetClass="entr" presetSubtype="16" fill="hold" grpId="0" nodeType="clickEffect">
                                  <p:stCondLst>
                                    <p:cond delay="0"/>
                                  </p:stCondLst>
                                  <p:childTnLst>
                                    <p:set>
                                      <p:cBhvr>
                                        <p:cTn id="29" dur="1" fill="hold">
                                          <p:stCondLst>
                                            <p:cond delay="0"/>
                                          </p:stCondLst>
                                        </p:cTn>
                                        <p:tgtEl>
                                          <p:spTgt spid="112643">
                                            <p:txEl>
                                              <p:pRg st="7" end="7"/>
                                            </p:txEl>
                                          </p:spTgt>
                                        </p:tgtEl>
                                        <p:attrNameLst>
                                          <p:attrName>style.visibility</p:attrName>
                                        </p:attrNameLst>
                                      </p:cBhvr>
                                      <p:to>
                                        <p:strVal val="visible"/>
                                      </p:to>
                                    </p:set>
                                    <p:animEffect transition="in" filter="box(in)">
                                      <p:cBhvr>
                                        <p:cTn id="30" dur="500"/>
                                        <p:tgtEl>
                                          <p:spTgt spid="1126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4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#2</a:t>
            </a:r>
            <a:endParaRPr lang="en-US" altLang="en-US"/>
          </a:p>
        </p:txBody>
      </p:sp>
      <p:sp>
        <p:nvSpPr>
          <p:cNvPr id="118787" name="Rectangle 3"/>
          <p:cNvSpPr>
            <a:spLocks noGrp="1" noChangeArrowheads="1"/>
          </p:cNvSpPr>
          <p:nvPr>
            <p:ph type="body" idx="1"/>
          </p:nvPr>
        </p:nvSpPr>
        <p:spPr>
          <a:xfrm>
            <a:off x="1981200" y="1125538"/>
            <a:ext cx="8229600" cy="5256212"/>
          </a:xfrm>
        </p:spPr>
        <p:txBody>
          <a:bodyPr/>
          <a:lstStyle/>
          <a:p>
            <a:r>
              <a:rPr lang="nb-NO" altLang="en-US">
                <a:latin typeface="Courier New" pitchFamily="49" charset="0"/>
                <a:ea typeface="ＭＳ Ｐゴシック" pitchFamily="34" charset="-128"/>
              </a:rPr>
              <a:t>	LINKTARGET_IDLIST</a:t>
            </a:r>
            <a:r>
              <a:rPr lang="nb-NO" altLang="en-US">
                <a:ea typeface="ＭＳ Ｐゴシック" pitchFamily="34" charset="-128"/>
              </a:rPr>
              <a:t> inneholder en optional struktur som angir filplassering på disk.</a:t>
            </a:r>
          </a:p>
          <a:p>
            <a:endParaRPr lang="nb-NO" altLang="en-US">
              <a:ea typeface="ＭＳ Ｐゴシック" pitchFamily="34" charset="-128"/>
            </a:endParaRPr>
          </a:p>
          <a:p>
            <a:r>
              <a:rPr lang="nb-NO" altLang="en-US" sz="1200">
                <a:latin typeface="Courier New" pitchFamily="49" charset="0"/>
                <a:ea typeface="ＭＳ Ｐゴシック" pitchFamily="34" charset="-128"/>
              </a:rPr>
              <a:t>	</a:t>
            </a:r>
            <a:r>
              <a:rPr lang="en-US" altLang="en-US" sz="1200">
                <a:latin typeface="Courier New" pitchFamily="49" charset="0"/>
                <a:ea typeface="ＭＳ Ｐゴシック" pitchFamily="34" charset="-128"/>
              </a:rPr>
              <a:t>typedef struct _IDLIST {</a:t>
            </a:r>
          </a:p>
          <a:p>
            <a:r>
              <a:rPr lang="en-US" altLang="en-US" sz="1200">
                <a:latin typeface="Courier New" pitchFamily="49" charset="0"/>
                <a:ea typeface="ＭＳ Ｐゴシック" pitchFamily="34" charset="-128"/>
              </a:rPr>
              <a:t>	   ITEMID aItemID[1]; // [variable];</a:t>
            </a:r>
          </a:p>
          <a:p>
            <a:r>
              <a:rPr lang="en-US" altLang="en-US" sz="1200">
                <a:latin typeface="Courier New" pitchFamily="49" charset="0"/>
                <a:ea typeface="ＭＳ Ｐゴシック" pitchFamily="34" charset="-128"/>
              </a:rPr>
              <a:t>	   UINT16 usTerminalID;</a:t>
            </a:r>
          </a:p>
          <a:p>
            <a:r>
              <a:rPr lang="en-US" altLang="en-US" sz="1200">
                <a:latin typeface="Courier New" pitchFamily="49" charset="0"/>
                <a:ea typeface="ＭＳ Ｐゴシック" pitchFamily="34" charset="-128"/>
              </a:rPr>
              <a:t>	} IDLIST, *PIDLIST;</a:t>
            </a:r>
          </a:p>
          <a:p>
            <a:endParaRPr lang="nb-NO" altLang="en-US" sz="1200">
              <a:latin typeface="Courier New" pitchFamily="49" charset="0"/>
              <a:ea typeface="ＭＳ Ｐゴシック" pitchFamily="34" charset="-128"/>
            </a:endParaRPr>
          </a:p>
          <a:p>
            <a:r>
              <a:rPr lang="en-US" altLang="en-US" sz="1200">
                <a:latin typeface="Courier New" pitchFamily="49" charset="0"/>
                <a:ea typeface="ＭＳ Ｐゴシック" pitchFamily="34" charset="-128"/>
              </a:rPr>
              <a:t>	typedef struct _ITEMID {</a:t>
            </a:r>
          </a:p>
          <a:p>
            <a:r>
              <a:rPr lang="en-US" altLang="en-US" sz="1200">
                <a:latin typeface="Courier New" pitchFamily="49" charset="0"/>
                <a:ea typeface="ＭＳ Ｐゴシック" pitchFamily="34" charset="-128"/>
              </a:rPr>
              <a:t>	   UINT16 usItemIDSize;</a:t>
            </a:r>
          </a:p>
          <a:p>
            <a:r>
              <a:rPr lang="en-US" altLang="en-US" sz="1200">
                <a:latin typeface="Courier New" pitchFamily="49" charset="0"/>
                <a:ea typeface="ＭＳ Ｐゴシック" pitchFamily="34" charset="-128"/>
              </a:rPr>
              <a:t>	   BYTE Data[1];</a:t>
            </a:r>
          </a:p>
          <a:p>
            <a:r>
              <a:rPr lang="en-US" altLang="en-US" sz="1200">
                <a:latin typeface="Courier New" pitchFamily="49" charset="0"/>
                <a:ea typeface="ＭＳ Ｐゴシック" pitchFamily="34" charset="-128"/>
              </a:rPr>
              <a:t>	} ITEMID, *PITEMID;</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26535F21-6195-4CEE-BB92-F68BB7383C07}" type="slidenum">
              <a:rPr lang="nb-NO" sz="1000"/>
              <a:pPr algn="r">
                <a:defRPr/>
              </a:pPr>
              <a:t>24</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8787">
                                            <p:txEl>
                                              <p:pRg st="0" end="0"/>
                                            </p:txEl>
                                          </p:spTgt>
                                        </p:tgtEl>
                                        <p:attrNameLst>
                                          <p:attrName>style.visibility</p:attrName>
                                        </p:attrNameLst>
                                      </p:cBhvr>
                                      <p:to>
                                        <p:strVal val="visible"/>
                                      </p:to>
                                    </p:set>
                                    <p:animEffect transition="in" filter="box(in)">
                                      <p:cBhvr>
                                        <p:cTn id="7" dur="500"/>
                                        <p:tgtEl>
                                          <p:spTgt spid="11878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8787">
                                            <p:txEl>
                                              <p:pRg st="2" end="2"/>
                                            </p:txEl>
                                          </p:spTgt>
                                        </p:tgtEl>
                                        <p:attrNameLst>
                                          <p:attrName>style.visibility</p:attrName>
                                        </p:attrNameLst>
                                      </p:cBhvr>
                                      <p:to>
                                        <p:strVal val="visible"/>
                                      </p:to>
                                    </p:set>
                                    <p:animEffect transition="in" filter="box(in)">
                                      <p:cBhvr>
                                        <p:cTn id="12" dur="500"/>
                                        <p:tgtEl>
                                          <p:spTgt spid="118787">
                                            <p:txEl>
                                              <p:pRg st="2" end="2"/>
                                            </p:txEl>
                                          </p:spTgt>
                                        </p:tgtEl>
                                      </p:cBhvr>
                                    </p:animEffect>
                                  </p:childTnLst>
                                </p:cTn>
                              </p:par>
                              <p:par>
                                <p:cTn id="13" presetID="4" presetClass="entr" presetSubtype="16" fill="hold" grpId="0" nodeType="withEffect">
                                  <p:stCondLst>
                                    <p:cond delay="0"/>
                                  </p:stCondLst>
                                  <p:childTnLst>
                                    <p:set>
                                      <p:cBhvr>
                                        <p:cTn id="14" dur="1" fill="hold">
                                          <p:stCondLst>
                                            <p:cond delay="0"/>
                                          </p:stCondLst>
                                        </p:cTn>
                                        <p:tgtEl>
                                          <p:spTgt spid="118787">
                                            <p:txEl>
                                              <p:pRg st="3" end="3"/>
                                            </p:txEl>
                                          </p:spTgt>
                                        </p:tgtEl>
                                        <p:attrNameLst>
                                          <p:attrName>style.visibility</p:attrName>
                                        </p:attrNameLst>
                                      </p:cBhvr>
                                      <p:to>
                                        <p:strVal val="visible"/>
                                      </p:to>
                                    </p:set>
                                    <p:animEffect transition="in" filter="box(in)">
                                      <p:cBhvr>
                                        <p:cTn id="15" dur="500"/>
                                        <p:tgtEl>
                                          <p:spTgt spid="118787">
                                            <p:txEl>
                                              <p:pRg st="3" end="3"/>
                                            </p:txEl>
                                          </p:spTgt>
                                        </p:tgtEl>
                                      </p:cBhvr>
                                    </p:animEffect>
                                  </p:childTnLst>
                                </p:cTn>
                              </p:par>
                              <p:par>
                                <p:cTn id="16" presetID="4" presetClass="entr" presetSubtype="16" fill="hold" grpId="0" nodeType="withEffect">
                                  <p:stCondLst>
                                    <p:cond delay="0"/>
                                  </p:stCondLst>
                                  <p:childTnLst>
                                    <p:set>
                                      <p:cBhvr>
                                        <p:cTn id="17" dur="1" fill="hold">
                                          <p:stCondLst>
                                            <p:cond delay="0"/>
                                          </p:stCondLst>
                                        </p:cTn>
                                        <p:tgtEl>
                                          <p:spTgt spid="118787">
                                            <p:txEl>
                                              <p:pRg st="4" end="4"/>
                                            </p:txEl>
                                          </p:spTgt>
                                        </p:tgtEl>
                                        <p:attrNameLst>
                                          <p:attrName>style.visibility</p:attrName>
                                        </p:attrNameLst>
                                      </p:cBhvr>
                                      <p:to>
                                        <p:strVal val="visible"/>
                                      </p:to>
                                    </p:set>
                                    <p:animEffect transition="in" filter="box(in)">
                                      <p:cBhvr>
                                        <p:cTn id="18" dur="500"/>
                                        <p:tgtEl>
                                          <p:spTgt spid="118787">
                                            <p:txEl>
                                              <p:pRg st="4" end="4"/>
                                            </p:txEl>
                                          </p:spTgt>
                                        </p:tgtEl>
                                      </p:cBhvr>
                                    </p:animEffect>
                                  </p:childTnLst>
                                </p:cTn>
                              </p:par>
                              <p:par>
                                <p:cTn id="19" presetID="4" presetClass="entr" presetSubtype="16" fill="hold" grpId="0" nodeType="withEffect">
                                  <p:stCondLst>
                                    <p:cond delay="0"/>
                                  </p:stCondLst>
                                  <p:childTnLst>
                                    <p:set>
                                      <p:cBhvr>
                                        <p:cTn id="20" dur="1" fill="hold">
                                          <p:stCondLst>
                                            <p:cond delay="0"/>
                                          </p:stCondLst>
                                        </p:cTn>
                                        <p:tgtEl>
                                          <p:spTgt spid="118787">
                                            <p:txEl>
                                              <p:pRg st="5" end="5"/>
                                            </p:txEl>
                                          </p:spTgt>
                                        </p:tgtEl>
                                        <p:attrNameLst>
                                          <p:attrName>style.visibility</p:attrName>
                                        </p:attrNameLst>
                                      </p:cBhvr>
                                      <p:to>
                                        <p:strVal val="visible"/>
                                      </p:to>
                                    </p:set>
                                    <p:animEffect transition="in" filter="box(in)">
                                      <p:cBhvr>
                                        <p:cTn id="21" dur="500"/>
                                        <p:tgtEl>
                                          <p:spTgt spid="118787">
                                            <p:txEl>
                                              <p:pRg st="5" end="5"/>
                                            </p:txEl>
                                          </p:spTgt>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4" presetClass="entr" presetSubtype="16" fill="hold" grpId="0" nodeType="clickEffect">
                                  <p:stCondLst>
                                    <p:cond delay="0"/>
                                  </p:stCondLst>
                                  <p:childTnLst>
                                    <p:set>
                                      <p:cBhvr>
                                        <p:cTn id="25" dur="1" fill="hold">
                                          <p:stCondLst>
                                            <p:cond delay="0"/>
                                          </p:stCondLst>
                                        </p:cTn>
                                        <p:tgtEl>
                                          <p:spTgt spid="118787">
                                            <p:txEl>
                                              <p:pRg st="7" end="7"/>
                                            </p:txEl>
                                          </p:spTgt>
                                        </p:tgtEl>
                                        <p:attrNameLst>
                                          <p:attrName>style.visibility</p:attrName>
                                        </p:attrNameLst>
                                      </p:cBhvr>
                                      <p:to>
                                        <p:strVal val="visible"/>
                                      </p:to>
                                    </p:set>
                                    <p:animEffect transition="in" filter="box(in)">
                                      <p:cBhvr>
                                        <p:cTn id="26" dur="500"/>
                                        <p:tgtEl>
                                          <p:spTgt spid="118787">
                                            <p:txEl>
                                              <p:pRg st="7" end="7"/>
                                            </p:txEl>
                                          </p:spTgt>
                                        </p:tgtEl>
                                      </p:cBhvr>
                                    </p:animEffect>
                                  </p:childTnLst>
                                </p:cTn>
                              </p:par>
                              <p:par>
                                <p:cTn id="27" presetID="4" presetClass="entr" presetSubtype="16" fill="hold" grpId="0" nodeType="withEffect">
                                  <p:stCondLst>
                                    <p:cond delay="0"/>
                                  </p:stCondLst>
                                  <p:childTnLst>
                                    <p:set>
                                      <p:cBhvr>
                                        <p:cTn id="28" dur="1" fill="hold">
                                          <p:stCondLst>
                                            <p:cond delay="0"/>
                                          </p:stCondLst>
                                        </p:cTn>
                                        <p:tgtEl>
                                          <p:spTgt spid="118787">
                                            <p:txEl>
                                              <p:pRg st="8" end="8"/>
                                            </p:txEl>
                                          </p:spTgt>
                                        </p:tgtEl>
                                        <p:attrNameLst>
                                          <p:attrName>style.visibility</p:attrName>
                                        </p:attrNameLst>
                                      </p:cBhvr>
                                      <p:to>
                                        <p:strVal val="visible"/>
                                      </p:to>
                                    </p:set>
                                    <p:animEffect transition="in" filter="box(in)">
                                      <p:cBhvr>
                                        <p:cTn id="29" dur="500"/>
                                        <p:tgtEl>
                                          <p:spTgt spid="118787">
                                            <p:txEl>
                                              <p:pRg st="8" end="8"/>
                                            </p:txEl>
                                          </p:spTgt>
                                        </p:tgtEl>
                                      </p:cBhvr>
                                    </p:animEffect>
                                  </p:childTnLst>
                                </p:cTn>
                              </p:par>
                              <p:par>
                                <p:cTn id="30" presetID="4" presetClass="entr" presetSubtype="16" fill="hold" grpId="0" nodeType="withEffect">
                                  <p:stCondLst>
                                    <p:cond delay="0"/>
                                  </p:stCondLst>
                                  <p:childTnLst>
                                    <p:set>
                                      <p:cBhvr>
                                        <p:cTn id="31" dur="1" fill="hold">
                                          <p:stCondLst>
                                            <p:cond delay="0"/>
                                          </p:stCondLst>
                                        </p:cTn>
                                        <p:tgtEl>
                                          <p:spTgt spid="118787">
                                            <p:txEl>
                                              <p:pRg st="9" end="9"/>
                                            </p:txEl>
                                          </p:spTgt>
                                        </p:tgtEl>
                                        <p:attrNameLst>
                                          <p:attrName>style.visibility</p:attrName>
                                        </p:attrNameLst>
                                      </p:cBhvr>
                                      <p:to>
                                        <p:strVal val="visible"/>
                                      </p:to>
                                    </p:set>
                                    <p:animEffect transition="in" filter="box(in)">
                                      <p:cBhvr>
                                        <p:cTn id="32" dur="500"/>
                                        <p:tgtEl>
                                          <p:spTgt spid="118787">
                                            <p:txEl>
                                              <p:pRg st="9" end="9"/>
                                            </p:txEl>
                                          </p:spTgt>
                                        </p:tgtEl>
                                      </p:cBhvr>
                                    </p:animEffect>
                                  </p:childTnLst>
                                </p:cTn>
                              </p:par>
                              <p:par>
                                <p:cTn id="33" presetID="4" presetClass="entr" presetSubtype="16" fill="hold" grpId="0" nodeType="withEffect">
                                  <p:stCondLst>
                                    <p:cond delay="0"/>
                                  </p:stCondLst>
                                  <p:childTnLst>
                                    <p:set>
                                      <p:cBhvr>
                                        <p:cTn id="34" dur="1" fill="hold">
                                          <p:stCondLst>
                                            <p:cond delay="0"/>
                                          </p:stCondLst>
                                        </p:cTn>
                                        <p:tgtEl>
                                          <p:spTgt spid="118787">
                                            <p:txEl>
                                              <p:pRg st="10" end="10"/>
                                            </p:txEl>
                                          </p:spTgt>
                                        </p:tgtEl>
                                        <p:attrNameLst>
                                          <p:attrName>style.visibility</p:attrName>
                                        </p:attrNameLst>
                                      </p:cBhvr>
                                      <p:to>
                                        <p:strVal val="visible"/>
                                      </p:to>
                                    </p:set>
                                    <p:animEffect transition="in" filter="box(in)">
                                      <p:cBhvr>
                                        <p:cTn id="35" dur="500"/>
                                        <p:tgtEl>
                                          <p:spTgt spid="11878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787"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#3</a:t>
            </a:r>
            <a:endParaRPr lang="en-US" altLang="en-US"/>
          </a:p>
        </p:txBody>
      </p:sp>
      <p:sp>
        <p:nvSpPr>
          <p:cNvPr id="119811" name="Rectangle 3"/>
          <p:cNvSpPr>
            <a:spLocks noGrp="1" noChangeArrowheads="1"/>
          </p:cNvSpPr>
          <p:nvPr>
            <p:ph type="body" idx="1"/>
          </p:nvPr>
        </p:nvSpPr>
        <p:spPr>
          <a:xfrm>
            <a:off x="1981200" y="1125538"/>
            <a:ext cx="8229600" cy="5256212"/>
          </a:xfrm>
        </p:spPr>
        <p:txBody>
          <a:bodyPr/>
          <a:lstStyle/>
          <a:p>
            <a:r>
              <a:rPr lang="nb-NO" altLang="en-US">
                <a:ea typeface="ＭＳ Ｐゴシック" pitchFamily="34" charset="-128"/>
              </a:rPr>
              <a:t>LNK filene som ble funnet ifm StuxNet viruset så slik ut:</a:t>
            </a:r>
          </a:p>
          <a:p>
            <a:endParaRPr lang="nb-NO" altLang="en-US">
              <a:ea typeface="ＭＳ Ｐゴシック" pitchFamily="34" charset="-128"/>
            </a:endParaRPr>
          </a:p>
          <a:p>
            <a:r>
              <a:rPr lang="en-US" altLang="en-US" sz="1200">
                <a:latin typeface="Courier New" pitchFamily="49" charset="0"/>
                <a:ea typeface="ＭＳ Ｐゴシック" pitchFamily="34" charset="-128"/>
              </a:rPr>
              <a:t>	IDListSize = 36 01</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idlist </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	Item1 ( 20 bytes )</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		ItemIDSize = 14 00</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		Itemid = 1F 50 E0 4F D0 20 EA 3A 69 10 A2 D8 08 00 2B 30 30 9D </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	Item2 ( 20 bytes )</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		ItemIDSize = 14 00</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		Itemid = 2E 1E 20 20 EC 21 EA 3A 69 10 A2 DD 08 00 2B 30 30 9D </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	Item3 ( 268 bytes )</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		ItemIDSize = 0C 01</a:t>
            </a:r>
            <a:br>
              <a:rPr lang="en-US" altLang="en-US" sz="1200">
                <a:latin typeface="Courier New" pitchFamily="49" charset="0"/>
                <a:ea typeface="ＭＳ Ｐゴシック" pitchFamily="34" charset="-128"/>
              </a:rPr>
            </a:br>
            <a:r>
              <a:rPr lang="en-US" altLang="en-US" sz="1200">
                <a:latin typeface="Courier New" pitchFamily="49" charset="0"/>
                <a:ea typeface="ＭＳ Ｐゴシック" pitchFamily="34" charset="-128"/>
              </a:rPr>
              <a:t>		Itemid = 00 00     EXTRA_DATA        TerminalBlock = 00 00 00 00 </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277B7907-1014-4E70-BF99-6C6F10E147D4}" type="slidenum">
              <a:rPr lang="nb-NO" sz="1000"/>
              <a:pPr algn="r">
                <a:defRPr/>
              </a:pPr>
              <a:t>25</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9811">
                                            <p:txEl>
                                              <p:pRg st="0" end="0"/>
                                            </p:txEl>
                                          </p:spTgt>
                                        </p:tgtEl>
                                        <p:attrNameLst>
                                          <p:attrName>style.visibility</p:attrName>
                                        </p:attrNameLst>
                                      </p:cBhvr>
                                      <p:to>
                                        <p:strVal val="visible"/>
                                      </p:to>
                                    </p:set>
                                    <p:animEffect transition="in" filter="box(in)">
                                      <p:cBhvr>
                                        <p:cTn id="7" dur="500"/>
                                        <p:tgtEl>
                                          <p:spTgt spid="11981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9811">
                                            <p:txEl>
                                              <p:pRg st="2" end="2"/>
                                            </p:txEl>
                                          </p:spTgt>
                                        </p:tgtEl>
                                        <p:attrNameLst>
                                          <p:attrName>style.visibility</p:attrName>
                                        </p:attrNameLst>
                                      </p:cBhvr>
                                      <p:to>
                                        <p:strVal val="visible"/>
                                      </p:to>
                                    </p:set>
                                    <p:animEffect transition="in" filter="box(in)">
                                      <p:cBhvr>
                                        <p:cTn id="12" dur="500"/>
                                        <p:tgtEl>
                                          <p:spTgt spid="1198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811"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#4</a:t>
            </a:r>
            <a:endParaRPr lang="en-US" altLang="en-US"/>
          </a:p>
        </p:txBody>
      </p:sp>
      <p:sp>
        <p:nvSpPr>
          <p:cNvPr id="120835" name="Rectangle 3"/>
          <p:cNvSpPr>
            <a:spLocks noGrp="1" noChangeArrowheads="1"/>
          </p:cNvSpPr>
          <p:nvPr>
            <p:ph type="body" idx="1"/>
          </p:nvPr>
        </p:nvSpPr>
        <p:spPr>
          <a:xfrm>
            <a:off x="2209800" y="2057400"/>
            <a:ext cx="7772400" cy="4179888"/>
          </a:xfrm>
        </p:spPr>
        <p:txBody>
          <a:bodyPr>
            <a:normAutofit/>
          </a:bodyPr>
          <a:lstStyle/>
          <a:p>
            <a:pPr>
              <a:defRPr/>
            </a:pPr>
            <a:r>
              <a:rPr lang="en-US" altLang="en-US" sz="1200">
                <a:latin typeface="Courier New" panose="02070309020205020404" pitchFamily="49" charset="0"/>
              </a:rPr>
              <a:t>		Item1 ( 20 bytes )</a:t>
            </a:r>
            <a:br>
              <a:rPr lang="en-US" altLang="en-US" sz="1200">
                <a:latin typeface="Courier New" panose="02070309020205020404" pitchFamily="49" charset="0"/>
              </a:rPr>
            </a:br>
            <a:r>
              <a:rPr lang="en-US" altLang="en-US" sz="1200">
                <a:latin typeface="Courier New" panose="02070309020205020404" pitchFamily="49" charset="0"/>
              </a:rPr>
              <a:t>		ItemIDSize = 14 00</a:t>
            </a:r>
            <a:br>
              <a:rPr lang="en-US" altLang="en-US" sz="1200">
                <a:latin typeface="Courier New" panose="02070309020205020404" pitchFamily="49" charset="0"/>
              </a:rPr>
            </a:br>
            <a:r>
              <a:rPr lang="en-US" altLang="en-US" sz="1200">
                <a:latin typeface="Courier New" panose="02070309020205020404" pitchFamily="49" charset="0"/>
              </a:rPr>
              <a:t>		Itemid = 1F 50 E0 4F D0 20 EA 3A 69 10 A2 D8 08 00 2B 30 30 9D </a:t>
            </a:r>
            <a:br>
              <a:rPr lang="en-US" altLang="en-US" sz="1200">
                <a:latin typeface="Courier New" panose="02070309020205020404" pitchFamily="49" charset="0"/>
              </a:rPr>
            </a:br>
            <a:endParaRPr lang="en-US" altLang="en-US" sz="1200">
              <a:latin typeface="Courier New" panose="02070309020205020404" pitchFamily="49" charset="0"/>
            </a:endParaRPr>
          </a:p>
          <a:p>
            <a:pPr>
              <a:defRPr/>
            </a:pPr>
            <a:r>
              <a:rPr lang="nb-NO" altLang="en-US"/>
              <a:t>Item ID 1F angir en CLSID tag, som er 0x14 = 20 bytes stor</a:t>
            </a:r>
          </a:p>
          <a:p>
            <a:pPr>
              <a:defRPr/>
            </a:pPr>
            <a:endParaRPr lang="nb-NO" altLang="en-US" sz="1200"/>
          </a:p>
          <a:p>
            <a:pPr>
              <a:defRPr/>
            </a:pPr>
            <a:r>
              <a:rPr lang="en-US" altLang="en-US" sz="1200">
                <a:latin typeface="Courier New" panose="02070309020205020404" pitchFamily="49" charset="0"/>
              </a:rPr>
              <a:t>	typedef struct _ITEMID_CLSIDELEMENT {</a:t>
            </a:r>
          </a:p>
          <a:p>
            <a:pPr>
              <a:defRPr/>
            </a:pPr>
            <a:r>
              <a:rPr lang="en-US" altLang="en-US" sz="1200">
                <a:latin typeface="Courier New" panose="02070309020205020404" pitchFamily="49" charset="0"/>
              </a:rPr>
              <a:t>	   UINT16 usUnknown;</a:t>
            </a:r>
          </a:p>
          <a:p>
            <a:pPr>
              <a:defRPr/>
            </a:pPr>
            <a:r>
              <a:rPr lang="en-US" altLang="en-US" sz="1200">
                <a:latin typeface="Courier New" panose="02070309020205020404" pitchFamily="49" charset="0"/>
              </a:rPr>
              <a:t>	   CHAR8 acClsid[1];</a:t>
            </a:r>
          </a:p>
          <a:p>
            <a:pPr>
              <a:defRPr/>
            </a:pPr>
            <a:r>
              <a:rPr lang="en-US" altLang="en-US" sz="1200">
                <a:latin typeface="Courier New" panose="02070309020205020404" pitchFamily="49" charset="0"/>
              </a:rPr>
              <a:t>	} ITEMID_CLSIDELEMENT, *PITEMID_CLSIDELEMENT;</a:t>
            </a:r>
          </a:p>
          <a:p>
            <a:pPr>
              <a:defRPr/>
            </a:pPr>
            <a:endParaRPr lang="nb-NO" altLang="en-US" sz="1200">
              <a:latin typeface="Courier New" panose="02070309020205020404" pitchFamily="49" charset="0"/>
            </a:endParaRPr>
          </a:p>
          <a:p>
            <a:pPr>
              <a:defRPr/>
            </a:pPr>
            <a:r>
              <a:rPr lang="en-US" altLang="en-US"/>
              <a:t>	{20D04FE0-3AEA-1069-A2D8-08002B30309D}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20835">
                                            <p:txEl>
                                              <p:pRg st="0" end="0"/>
                                            </p:txEl>
                                          </p:spTgt>
                                        </p:tgtEl>
                                        <p:attrNameLst>
                                          <p:attrName>style.visibility</p:attrName>
                                        </p:attrNameLst>
                                      </p:cBhvr>
                                      <p:to>
                                        <p:strVal val="visible"/>
                                      </p:to>
                                    </p:set>
                                    <p:animEffect transition="in" filter="box(in)">
                                      <p:cBhvr>
                                        <p:cTn id="7" dur="500"/>
                                        <p:tgtEl>
                                          <p:spTgt spid="12083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20835">
                                            <p:txEl>
                                              <p:pRg st="1" end="1"/>
                                            </p:txEl>
                                          </p:spTgt>
                                        </p:tgtEl>
                                        <p:attrNameLst>
                                          <p:attrName>style.visibility</p:attrName>
                                        </p:attrNameLst>
                                      </p:cBhvr>
                                      <p:to>
                                        <p:strVal val="visible"/>
                                      </p:to>
                                    </p:set>
                                    <p:animEffect transition="in" filter="box(in)">
                                      <p:cBhvr>
                                        <p:cTn id="12" dur="500"/>
                                        <p:tgtEl>
                                          <p:spTgt spid="12083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20835">
                                            <p:txEl>
                                              <p:pRg st="3" end="3"/>
                                            </p:txEl>
                                          </p:spTgt>
                                        </p:tgtEl>
                                        <p:attrNameLst>
                                          <p:attrName>style.visibility</p:attrName>
                                        </p:attrNameLst>
                                      </p:cBhvr>
                                      <p:to>
                                        <p:strVal val="visible"/>
                                      </p:to>
                                    </p:set>
                                    <p:animEffect transition="in" filter="box(in)">
                                      <p:cBhvr>
                                        <p:cTn id="17" dur="500"/>
                                        <p:tgtEl>
                                          <p:spTgt spid="120835">
                                            <p:txEl>
                                              <p:pRg st="3" end="3"/>
                                            </p:txEl>
                                          </p:spTgt>
                                        </p:tgtEl>
                                      </p:cBhvr>
                                    </p:animEffect>
                                  </p:childTnLst>
                                </p:cTn>
                              </p:par>
                              <p:par>
                                <p:cTn id="18" presetID="4" presetClass="entr" presetSubtype="16" fill="hold" grpId="0" nodeType="withEffect">
                                  <p:stCondLst>
                                    <p:cond delay="0"/>
                                  </p:stCondLst>
                                  <p:childTnLst>
                                    <p:set>
                                      <p:cBhvr>
                                        <p:cTn id="19" dur="1" fill="hold">
                                          <p:stCondLst>
                                            <p:cond delay="0"/>
                                          </p:stCondLst>
                                        </p:cTn>
                                        <p:tgtEl>
                                          <p:spTgt spid="120835">
                                            <p:txEl>
                                              <p:pRg st="4" end="4"/>
                                            </p:txEl>
                                          </p:spTgt>
                                        </p:tgtEl>
                                        <p:attrNameLst>
                                          <p:attrName>style.visibility</p:attrName>
                                        </p:attrNameLst>
                                      </p:cBhvr>
                                      <p:to>
                                        <p:strVal val="visible"/>
                                      </p:to>
                                    </p:set>
                                    <p:animEffect transition="in" filter="box(in)">
                                      <p:cBhvr>
                                        <p:cTn id="20" dur="500"/>
                                        <p:tgtEl>
                                          <p:spTgt spid="120835">
                                            <p:txEl>
                                              <p:pRg st="4" end="4"/>
                                            </p:txEl>
                                          </p:spTgt>
                                        </p:tgtEl>
                                      </p:cBhvr>
                                    </p:animEffect>
                                  </p:childTnLst>
                                </p:cTn>
                              </p:par>
                              <p:par>
                                <p:cTn id="21" presetID="4" presetClass="entr" presetSubtype="16" fill="hold" grpId="0" nodeType="withEffect">
                                  <p:stCondLst>
                                    <p:cond delay="0"/>
                                  </p:stCondLst>
                                  <p:childTnLst>
                                    <p:set>
                                      <p:cBhvr>
                                        <p:cTn id="22" dur="1" fill="hold">
                                          <p:stCondLst>
                                            <p:cond delay="0"/>
                                          </p:stCondLst>
                                        </p:cTn>
                                        <p:tgtEl>
                                          <p:spTgt spid="120835">
                                            <p:txEl>
                                              <p:pRg st="5" end="5"/>
                                            </p:txEl>
                                          </p:spTgt>
                                        </p:tgtEl>
                                        <p:attrNameLst>
                                          <p:attrName>style.visibility</p:attrName>
                                        </p:attrNameLst>
                                      </p:cBhvr>
                                      <p:to>
                                        <p:strVal val="visible"/>
                                      </p:to>
                                    </p:set>
                                    <p:animEffect transition="in" filter="box(in)">
                                      <p:cBhvr>
                                        <p:cTn id="23" dur="500"/>
                                        <p:tgtEl>
                                          <p:spTgt spid="120835">
                                            <p:txEl>
                                              <p:pRg st="5" end="5"/>
                                            </p:txEl>
                                          </p:spTgt>
                                        </p:tgtEl>
                                      </p:cBhvr>
                                    </p:animEffect>
                                  </p:childTnLst>
                                </p:cTn>
                              </p:par>
                              <p:par>
                                <p:cTn id="24" presetID="4" presetClass="entr" presetSubtype="16" fill="hold" grpId="0" nodeType="withEffect">
                                  <p:stCondLst>
                                    <p:cond delay="0"/>
                                  </p:stCondLst>
                                  <p:childTnLst>
                                    <p:set>
                                      <p:cBhvr>
                                        <p:cTn id="25" dur="1" fill="hold">
                                          <p:stCondLst>
                                            <p:cond delay="0"/>
                                          </p:stCondLst>
                                        </p:cTn>
                                        <p:tgtEl>
                                          <p:spTgt spid="120835">
                                            <p:txEl>
                                              <p:pRg st="6" end="6"/>
                                            </p:txEl>
                                          </p:spTgt>
                                        </p:tgtEl>
                                        <p:attrNameLst>
                                          <p:attrName>style.visibility</p:attrName>
                                        </p:attrNameLst>
                                      </p:cBhvr>
                                      <p:to>
                                        <p:strVal val="visible"/>
                                      </p:to>
                                    </p:set>
                                    <p:animEffect transition="in" filter="box(in)">
                                      <p:cBhvr>
                                        <p:cTn id="26" dur="500"/>
                                        <p:tgtEl>
                                          <p:spTgt spid="120835">
                                            <p:txEl>
                                              <p:pRg st="6" end="6"/>
                                            </p:txEl>
                                          </p:spTgt>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4" presetClass="entr" presetSubtype="16" fill="hold" grpId="0" nodeType="clickEffect">
                                  <p:stCondLst>
                                    <p:cond delay="0"/>
                                  </p:stCondLst>
                                  <p:childTnLst>
                                    <p:set>
                                      <p:cBhvr>
                                        <p:cTn id="30" dur="1" fill="hold">
                                          <p:stCondLst>
                                            <p:cond delay="0"/>
                                          </p:stCondLst>
                                        </p:cTn>
                                        <p:tgtEl>
                                          <p:spTgt spid="120835">
                                            <p:txEl>
                                              <p:pRg st="8" end="8"/>
                                            </p:txEl>
                                          </p:spTgt>
                                        </p:tgtEl>
                                        <p:attrNameLst>
                                          <p:attrName>style.visibility</p:attrName>
                                        </p:attrNameLst>
                                      </p:cBhvr>
                                      <p:to>
                                        <p:strVal val="visible"/>
                                      </p:to>
                                    </p:set>
                                    <p:animEffect transition="in" filter="box(in)">
                                      <p:cBhvr>
                                        <p:cTn id="31" dur="500"/>
                                        <p:tgtEl>
                                          <p:spTgt spid="12083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35"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#4</a:t>
            </a:r>
            <a:endParaRPr lang="en-US" altLang="en-US"/>
          </a:p>
        </p:txBody>
      </p:sp>
      <p:sp>
        <p:nvSpPr>
          <p:cNvPr id="125955" name="Rectangle 3"/>
          <p:cNvSpPr>
            <a:spLocks noGrp="1" noChangeArrowheads="1"/>
          </p:cNvSpPr>
          <p:nvPr>
            <p:ph type="body" idx="1"/>
          </p:nvPr>
        </p:nvSpPr>
        <p:spPr>
          <a:xfrm>
            <a:off x="2209800" y="2057400"/>
            <a:ext cx="7772400" cy="4179888"/>
          </a:xfrm>
        </p:spPr>
        <p:txBody>
          <a:bodyPr>
            <a:normAutofit/>
          </a:bodyPr>
          <a:lstStyle/>
          <a:p>
            <a:pPr>
              <a:defRPr/>
            </a:pPr>
            <a:r>
              <a:rPr lang="en-US" altLang="en-US" sz="1200">
                <a:latin typeface="Courier New" panose="02070309020205020404" pitchFamily="49" charset="0"/>
              </a:rPr>
              <a:t>		Item1 ( 20 bytes )</a:t>
            </a:r>
            <a:br>
              <a:rPr lang="en-US" altLang="en-US" sz="1200">
                <a:latin typeface="Courier New" panose="02070309020205020404" pitchFamily="49" charset="0"/>
              </a:rPr>
            </a:br>
            <a:r>
              <a:rPr lang="en-US" altLang="en-US" sz="1200">
                <a:latin typeface="Courier New" panose="02070309020205020404" pitchFamily="49" charset="0"/>
              </a:rPr>
              <a:t>		ItemIDSize = 14 00</a:t>
            </a:r>
            <a:br>
              <a:rPr lang="en-US" altLang="en-US" sz="1200">
                <a:latin typeface="Courier New" panose="02070309020205020404" pitchFamily="49" charset="0"/>
              </a:rPr>
            </a:br>
            <a:r>
              <a:rPr lang="en-US" altLang="en-US" sz="1200">
                <a:latin typeface="Courier New" panose="02070309020205020404" pitchFamily="49" charset="0"/>
              </a:rPr>
              <a:t>		Itemid = 1F 50 </a:t>
            </a:r>
            <a:r>
              <a:rPr lang="en-US" altLang="en-US" sz="1200" b="1">
                <a:solidFill>
                  <a:srgbClr val="FF3300"/>
                </a:solidFill>
                <a:latin typeface="Courier New" panose="02070309020205020404" pitchFamily="49" charset="0"/>
              </a:rPr>
              <a:t>E0 4F D0 20</a:t>
            </a:r>
            <a:r>
              <a:rPr lang="en-US" altLang="en-US" sz="1200">
                <a:latin typeface="Courier New" panose="02070309020205020404" pitchFamily="49" charset="0"/>
              </a:rPr>
              <a:t> EA 3A 69 10 A2 D8 08 00 2B 30 30 9D </a:t>
            </a:r>
            <a:br>
              <a:rPr lang="en-US" altLang="en-US" sz="1200">
                <a:latin typeface="Courier New" panose="02070309020205020404" pitchFamily="49" charset="0"/>
              </a:rPr>
            </a:br>
            <a:endParaRPr lang="en-US" altLang="en-US" sz="1200">
              <a:latin typeface="Courier New" panose="02070309020205020404" pitchFamily="49" charset="0"/>
            </a:endParaRPr>
          </a:p>
          <a:p>
            <a:pPr>
              <a:defRPr/>
            </a:pPr>
            <a:r>
              <a:rPr lang="nb-NO" altLang="en-US"/>
              <a:t>Item ID 1F angir en CLSID tag, som er 0x14 = 20 bytes stor</a:t>
            </a:r>
          </a:p>
          <a:p>
            <a:pPr>
              <a:defRPr/>
            </a:pPr>
            <a:endParaRPr lang="nb-NO" altLang="en-US" sz="1200"/>
          </a:p>
          <a:p>
            <a:pPr>
              <a:defRPr/>
            </a:pPr>
            <a:r>
              <a:rPr lang="en-US" altLang="en-US" sz="1200">
                <a:latin typeface="Courier New" panose="02070309020205020404" pitchFamily="49" charset="0"/>
              </a:rPr>
              <a:t>	typedef struct _ITEMID_CLSIDELEMENT {</a:t>
            </a:r>
          </a:p>
          <a:p>
            <a:pPr>
              <a:defRPr/>
            </a:pPr>
            <a:r>
              <a:rPr lang="en-US" altLang="en-US" sz="1200">
                <a:latin typeface="Courier New" panose="02070309020205020404" pitchFamily="49" charset="0"/>
              </a:rPr>
              <a:t>	   UINT16 usUnknown;</a:t>
            </a:r>
          </a:p>
          <a:p>
            <a:pPr>
              <a:defRPr/>
            </a:pPr>
            <a:r>
              <a:rPr lang="en-US" altLang="en-US" sz="1200">
                <a:latin typeface="Courier New" panose="02070309020205020404" pitchFamily="49" charset="0"/>
              </a:rPr>
              <a:t>	   CHAR8 acClsid[1];</a:t>
            </a:r>
          </a:p>
          <a:p>
            <a:pPr>
              <a:defRPr/>
            </a:pPr>
            <a:r>
              <a:rPr lang="en-US" altLang="en-US" sz="1200">
                <a:latin typeface="Courier New" panose="02070309020205020404" pitchFamily="49" charset="0"/>
              </a:rPr>
              <a:t>	} ITEMID_CLSIDELEMENT, *PITEMID_CLSIDELEMENT;</a:t>
            </a:r>
          </a:p>
          <a:p>
            <a:pPr>
              <a:defRPr/>
            </a:pPr>
            <a:endParaRPr lang="nb-NO" altLang="en-US" sz="1200">
              <a:latin typeface="Courier New" panose="02070309020205020404" pitchFamily="49" charset="0"/>
            </a:endParaRPr>
          </a:p>
          <a:p>
            <a:pPr>
              <a:defRPr/>
            </a:pPr>
            <a:r>
              <a:rPr lang="en-US" altLang="en-US"/>
              <a:t>	{</a:t>
            </a:r>
            <a:r>
              <a:rPr lang="en-US" altLang="en-US">
                <a:solidFill>
                  <a:srgbClr val="FF3300"/>
                </a:solidFill>
              </a:rPr>
              <a:t>20D04FE0</a:t>
            </a:r>
            <a:r>
              <a:rPr lang="en-US" altLang="en-US"/>
              <a:t>-3AEA-1069-A2D8-08002B30309D}</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#4</a:t>
            </a:r>
            <a:endParaRPr lang="en-US" altLang="en-US"/>
          </a:p>
        </p:txBody>
      </p:sp>
      <p:sp>
        <p:nvSpPr>
          <p:cNvPr id="126979" name="Rectangle 3"/>
          <p:cNvSpPr>
            <a:spLocks noGrp="1" noChangeArrowheads="1"/>
          </p:cNvSpPr>
          <p:nvPr>
            <p:ph type="body" idx="1"/>
          </p:nvPr>
        </p:nvSpPr>
        <p:spPr>
          <a:xfrm>
            <a:off x="2209800" y="2057400"/>
            <a:ext cx="7772400" cy="4179888"/>
          </a:xfrm>
        </p:spPr>
        <p:txBody>
          <a:bodyPr>
            <a:normAutofit/>
          </a:bodyPr>
          <a:lstStyle/>
          <a:p>
            <a:pPr>
              <a:defRPr/>
            </a:pPr>
            <a:r>
              <a:rPr lang="en-US" altLang="en-US" sz="1200">
                <a:latin typeface="Courier New" panose="02070309020205020404" pitchFamily="49" charset="0"/>
              </a:rPr>
              <a:t>		Item1 ( 20 bytes )</a:t>
            </a:r>
            <a:br>
              <a:rPr lang="en-US" altLang="en-US" sz="1200">
                <a:latin typeface="Courier New" panose="02070309020205020404" pitchFamily="49" charset="0"/>
              </a:rPr>
            </a:br>
            <a:r>
              <a:rPr lang="en-US" altLang="en-US" sz="1200">
                <a:latin typeface="Courier New" panose="02070309020205020404" pitchFamily="49" charset="0"/>
              </a:rPr>
              <a:t>		ItemIDSize = 14 00</a:t>
            </a:r>
            <a:br>
              <a:rPr lang="en-US" altLang="en-US" sz="1200">
                <a:latin typeface="Courier New" panose="02070309020205020404" pitchFamily="49" charset="0"/>
              </a:rPr>
            </a:br>
            <a:r>
              <a:rPr lang="en-US" altLang="en-US" sz="1200">
                <a:latin typeface="Courier New" panose="02070309020205020404" pitchFamily="49" charset="0"/>
              </a:rPr>
              <a:t>		Itemid = 1F 50 E0 4F D0 20 </a:t>
            </a:r>
            <a:r>
              <a:rPr lang="en-US" altLang="en-US" sz="1200" b="1">
                <a:solidFill>
                  <a:srgbClr val="FF3300"/>
                </a:solidFill>
                <a:latin typeface="Courier New" panose="02070309020205020404" pitchFamily="49" charset="0"/>
              </a:rPr>
              <a:t>EA 3A</a:t>
            </a:r>
            <a:r>
              <a:rPr lang="en-US" altLang="en-US" sz="1200">
                <a:latin typeface="Courier New" panose="02070309020205020404" pitchFamily="49" charset="0"/>
              </a:rPr>
              <a:t> 69 10 A2 D8 08 00 2B 30 30 9D </a:t>
            </a:r>
            <a:br>
              <a:rPr lang="en-US" altLang="en-US" sz="1200">
                <a:latin typeface="Courier New" panose="02070309020205020404" pitchFamily="49" charset="0"/>
              </a:rPr>
            </a:br>
            <a:endParaRPr lang="en-US" altLang="en-US" sz="1200">
              <a:latin typeface="Courier New" panose="02070309020205020404" pitchFamily="49" charset="0"/>
            </a:endParaRPr>
          </a:p>
          <a:p>
            <a:pPr>
              <a:defRPr/>
            </a:pPr>
            <a:r>
              <a:rPr lang="nb-NO" altLang="en-US"/>
              <a:t>Item ID 1F angir en CLSID tag, som er 0x14 = 20 bytes stor</a:t>
            </a:r>
          </a:p>
          <a:p>
            <a:pPr>
              <a:defRPr/>
            </a:pPr>
            <a:endParaRPr lang="nb-NO" altLang="en-US" sz="1200"/>
          </a:p>
          <a:p>
            <a:pPr>
              <a:defRPr/>
            </a:pPr>
            <a:r>
              <a:rPr lang="en-US" altLang="en-US" sz="1200">
                <a:latin typeface="Courier New" panose="02070309020205020404" pitchFamily="49" charset="0"/>
              </a:rPr>
              <a:t>	typedef struct _ITEMID_CLSIDELEMENT {</a:t>
            </a:r>
          </a:p>
          <a:p>
            <a:pPr>
              <a:defRPr/>
            </a:pPr>
            <a:r>
              <a:rPr lang="en-US" altLang="en-US" sz="1200">
                <a:latin typeface="Courier New" panose="02070309020205020404" pitchFamily="49" charset="0"/>
              </a:rPr>
              <a:t>	   UINT16 usUnknown;</a:t>
            </a:r>
          </a:p>
          <a:p>
            <a:pPr>
              <a:defRPr/>
            </a:pPr>
            <a:r>
              <a:rPr lang="en-US" altLang="en-US" sz="1200">
                <a:latin typeface="Courier New" panose="02070309020205020404" pitchFamily="49" charset="0"/>
              </a:rPr>
              <a:t>	   CHAR8 acClsid[1];</a:t>
            </a:r>
          </a:p>
          <a:p>
            <a:pPr>
              <a:defRPr/>
            </a:pPr>
            <a:r>
              <a:rPr lang="en-US" altLang="en-US" sz="1200">
                <a:latin typeface="Courier New" panose="02070309020205020404" pitchFamily="49" charset="0"/>
              </a:rPr>
              <a:t>	} ITEMID_CLSIDELEMENT, *PITEMID_CLSIDELEMENT;</a:t>
            </a:r>
          </a:p>
          <a:p>
            <a:pPr>
              <a:defRPr/>
            </a:pPr>
            <a:endParaRPr lang="nb-NO" altLang="en-US" sz="1200">
              <a:latin typeface="Courier New" panose="02070309020205020404" pitchFamily="49" charset="0"/>
            </a:endParaRPr>
          </a:p>
          <a:p>
            <a:pPr>
              <a:defRPr/>
            </a:pPr>
            <a:r>
              <a:rPr lang="en-US" altLang="en-US"/>
              <a:t>	{20D04FE0-</a:t>
            </a:r>
            <a:r>
              <a:rPr lang="en-US" altLang="en-US">
                <a:solidFill>
                  <a:srgbClr val="FF3300"/>
                </a:solidFill>
              </a:rPr>
              <a:t>3AEA</a:t>
            </a:r>
            <a:r>
              <a:rPr lang="en-US" altLang="en-US"/>
              <a:t>-1069-A2D8-08002B30309D}</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#4</a:t>
            </a:r>
            <a:endParaRPr lang="en-US" altLang="en-US"/>
          </a:p>
        </p:txBody>
      </p:sp>
      <p:sp>
        <p:nvSpPr>
          <p:cNvPr id="128003" name="Rectangle 3"/>
          <p:cNvSpPr>
            <a:spLocks noGrp="1" noChangeArrowheads="1"/>
          </p:cNvSpPr>
          <p:nvPr>
            <p:ph type="body" idx="1"/>
          </p:nvPr>
        </p:nvSpPr>
        <p:spPr>
          <a:xfrm>
            <a:off x="2209800" y="2057400"/>
            <a:ext cx="7772400" cy="4179888"/>
          </a:xfrm>
        </p:spPr>
        <p:txBody>
          <a:bodyPr>
            <a:normAutofit/>
          </a:bodyPr>
          <a:lstStyle/>
          <a:p>
            <a:pPr>
              <a:defRPr/>
            </a:pPr>
            <a:r>
              <a:rPr lang="en-US" altLang="en-US" sz="1200">
                <a:latin typeface="Courier New" panose="02070309020205020404" pitchFamily="49" charset="0"/>
              </a:rPr>
              <a:t>		Item1 ( 20 bytes )</a:t>
            </a:r>
            <a:br>
              <a:rPr lang="en-US" altLang="en-US" sz="1200">
                <a:latin typeface="Courier New" panose="02070309020205020404" pitchFamily="49" charset="0"/>
              </a:rPr>
            </a:br>
            <a:r>
              <a:rPr lang="en-US" altLang="en-US" sz="1200">
                <a:latin typeface="Courier New" panose="02070309020205020404" pitchFamily="49" charset="0"/>
              </a:rPr>
              <a:t>		ItemIDSize = 14 00</a:t>
            </a:r>
            <a:br>
              <a:rPr lang="en-US" altLang="en-US" sz="1200">
                <a:latin typeface="Courier New" panose="02070309020205020404" pitchFamily="49" charset="0"/>
              </a:rPr>
            </a:br>
            <a:r>
              <a:rPr lang="en-US" altLang="en-US" sz="1200">
                <a:latin typeface="Courier New" panose="02070309020205020404" pitchFamily="49" charset="0"/>
              </a:rPr>
              <a:t>		Itemid = 1F 50 E0 4F D0 20 EA 3A </a:t>
            </a:r>
            <a:r>
              <a:rPr lang="en-US" altLang="en-US" sz="1200" b="1">
                <a:solidFill>
                  <a:srgbClr val="FF3300"/>
                </a:solidFill>
                <a:latin typeface="Courier New" panose="02070309020205020404" pitchFamily="49" charset="0"/>
              </a:rPr>
              <a:t>69 10</a:t>
            </a:r>
            <a:r>
              <a:rPr lang="en-US" altLang="en-US" sz="1200">
                <a:latin typeface="Courier New" panose="02070309020205020404" pitchFamily="49" charset="0"/>
              </a:rPr>
              <a:t> A2 D8 08 00 2B 30 30 9D </a:t>
            </a:r>
            <a:br>
              <a:rPr lang="en-US" altLang="en-US" sz="1200">
                <a:latin typeface="Courier New" panose="02070309020205020404" pitchFamily="49" charset="0"/>
              </a:rPr>
            </a:br>
            <a:endParaRPr lang="en-US" altLang="en-US" sz="1200">
              <a:latin typeface="Courier New" panose="02070309020205020404" pitchFamily="49" charset="0"/>
            </a:endParaRPr>
          </a:p>
          <a:p>
            <a:pPr>
              <a:defRPr/>
            </a:pPr>
            <a:r>
              <a:rPr lang="nb-NO" altLang="en-US"/>
              <a:t>Item ID 1F angir en CLSID tag, som er 0x14 = 20 bytes stor</a:t>
            </a:r>
          </a:p>
          <a:p>
            <a:pPr>
              <a:defRPr/>
            </a:pPr>
            <a:endParaRPr lang="nb-NO" altLang="en-US" sz="1200"/>
          </a:p>
          <a:p>
            <a:pPr>
              <a:defRPr/>
            </a:pPr>
            <a:r>
              <a:rPr lang="en-US" altLang="en-US" sz="1200">
                <a:latin typeface="Courier New" panose="02070309020205020404" pitchFamily="49" charset="0"/>
              </a:rPr>
              <a:t>	typedef struct _ITEMID_CLSIDELEMENT {</a:t>
            </a:r>
          </a:p>
          <a:p>
            <a:pPr>
              <a:defRPr/>
            </a:pPr>
            <a:r>
              <a:rPr lang="en-US" altLang="en-US" sz="1200">
                <a:latin typeface="Courier New" panose="02070309020205020404" pitchFamily="49" charset="0"/>
              </a:rPr>
              <a:t>	   UINT16 usUnknown;</a:t>
            </a:r>
          </a:p>
          <a:p>
            <a:pPr>
              <a:defRPr/>
            </a:pPr>
            <a:r>
              <a:rPr lang="en-US" altLang="en-US" sz="1200">
                <a:latin typeface="Courier New" panose="02070309020205020404" pitchFamily="49" charset="0"/>
              </a:rPr>
              <a:t>	   CHAR8 acClsid[1];</a:t>
            </a:r>
          </a:p>
          <a:p>
            <a:pPr>
              <a:defRPr/>
            </a:pPr>
            <a:r>
              <a:rPr lang="en-US" altLang="en-US" sz="1200">
                <a:latin typeface="Courier New" panose="02070309020205020404" pitchFamily="49" charset="0"/>
              </a:rPr>
              <a:t>	} ITEMID_CLSIDELEMENT, *PITEMID_CLSIDELEMENT;</a:t>
            </a:r>
          </a:p>
          <a:p>
            <a:pPr>
              <a:defRPr/>
            </a:pPr>
            <a:endParaRPr lang="nb-NO" altLang="en-US" sz="1200">
              <a:latin typeface="Courier New" panose="02070309020205020404" pitchFamily="49" charset="0"/>
            </a:endParaRPr>
          </a:p>
          <a:p>
            <a:pPr>
              <a:defRPr/>
            </a:pPr>
            <a:r>
              <a:rPr lang="en-US" altLang="en-US"/>
              <a:t>	{20D04FE0-3AEA-</a:t>
            </a:r>
            <a:r>
              <a:rPr lang="en-US" altLang="en-US">
                <a:solidFill>
                  <a:srgbClr val="FF3300"/>
                </a:solidFill>
              </a:rPr>
              <a:t>1069</a:t>
            </a:r>
            <a:r>
              <a:rPr lang="en-US" altLang="en-US"/>
              <a:t>-A2D8-08002B30309D}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ctrTitle"/>
          </p:nvPr>
        </p:nvSpPr>
        <p:spPr/>
        <p:txBody>
          <a:bodyPr/>
          <a:lstStyle/>
          <a:p>
            <a:pPr eaLnBrk="1" hangingPunct="1"/>
            <a:r>
              <a:rPr lang="nb-NO">
                <a:latin typeface="Georgia" pitchFamily="18" charset="0"/>
                <a:ea typeface="ＭＳ Ｐゴシック" pitchFamily="34" charset="-128"/>
                <a:cs typeface="Georgia" pitchFamily="18" charset="0"/>
              </a:rPr>
              <a:t>TK2100: Informasjonsikkerhet</a:t>
            </a:r>
          </a:p>
        </p:txBody>
      </p:sp>
      <p:sp>
        <p:nvSpPr>
          <p:cNvPr id="16386" name="Text Box 6"/>
          <p:cNvSpPr txBox="1">
            <a:spLocks noChangeArrowheads="1"/>
          </p:cNvSpPr>
          <p:nvPr/>
        </p:nvSpPr>
        <p:spPr bwMode="auto">
          <a:xfrm>
            <a:off x="2927350" y="3789364"/>
            <a:ext cx="6769100" cy="2200275"/>
          </a:xfrm>
          <a:prstGeom prst="rect">
            <a:avLst/>
          </a:prstGeom>
          <a:noFill/>
          <a:ln w="9525">
            <a:noFill/>
            <a:miter lim="800000"/>
            <a:headEnd/>
            <a:tailEnd/>
          </a:ln>
        </p:spPr>
        <p:txBody>
          <a:bodyPr>
            <a:spAutoFit/>
          </a:bodyPr>
          <a:lstStyle/>
          <a:p>
            <a:pPr algn="ctr">
              <a:spcBef>
                <a:spcPct val="50000"/>
              </a:spcBef>
            </a:pPr>
            <a:r>
              <a:rPr lang="nb-NO" sz="2400" b="1" i="1" dirty="0">
                <a:solidFill>
                  <a:schemeClr val="bg1"/>
                </a:solidFill>
              </a:rPr>
              <a:t>Femte forelesning:</a:t>
            </a:r>
          </a:p>
          <a:p>
            <a:pPr algn="ctr">
              <a:spcBef>
                <a:spcPts val="600"/>
              </a:spcBef>
            </a:pPr>
            <a:r>
              <a:rPr lang="nb-NO" sz="5400" b="1" dirty="0">
                <a:solidFill>
                  <a:schemeClr val="bg1"/>
                </a:solidFill>
              </a:rPr>
              <a:t>MALWARE MED KINETISK UTFALL</a:t>
            </a:r>
            <a:r>
              <a:rPr lang="nb-NO" sz="2400" b="1" dirty="0">
                <a:solidFill>
                  <a:schemeClr val="bg1"/>
                </a:solidFill>
              </a:rPr>
              <a:t> </a:t>
            </a:r>
          </a:p>
        </p:txBody>
      </p:sp>
    </p:spTree>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#4</a:t>
            </a:r>
            <a:endParaRPr lang="en-US" altLang="en-US"/>
          </a:p>
        </p:txBody>
      </p:sp>
      <p:sp>
        <p:nvSpPr>
          <p:cNvPr id="129027" name="Rectangle 3"/>
          <p:cNvSpPr>
            <a:spLocks noGrp="1" noChangeArrowheads="1"/>
          </p:cNvSpPr>
          <p:nvPr>
            <p:ph type="body" idx="1"/>
          </p:nvPr>
        </p:nvSpPr>
        <p:spPr>
          <a:xfrm>
            <a:off x="2209800" y="2057400"/>
            <a:ext cx="7772400" cy="4179888"/>
          </a:xfrm>
        </p:spPr>
        <p:txBody>
          <a:bodyPr>
            <a:normAutofit/>
          </a:bodyPr>
          <a:lstStyle/>
          <a:p>
            <a:pPr>
              <a:defRPr/>
            </a:pPr>
            <a:r>
              <a:rPr lang="en-US" altLang="en-US" sz="1200">
                <a:latin typeface="Courier New" panose="02070309020205020404" pitchFamily="49" charset="0"/>
              </a:rPr>
              <a:t>		Item1 ( 20 bytes )</a:t>
            </a:r>
            <a:br>
              <a:rPr lang="en-US" altLang="en-US" sz="1200">
                <a:latin typeface="Courier New" panose="02070309020205020404" pitchFamily="49" charset="0"/>
              </a:rPr>
            </a:br>
            <a:r>
              <a:rPr lang="en-US" altLang="en-US" sz="1200">
                <a:latin typeface="Courier New" panose="02070309020205020404" pitchFamily="49" charset="0"/>
              </a:rPr>
              <a:t>		ItemIDSize = 14 00</a:t>
            </a:r>
            <a:br>
              <a:rPr lang="en-US" altLang="en-US" sz="1200">
                <a:latin typeface="Courier New" panose="02070309020205020404" pitchFamily="49" charset="0"/>
              </a:rPr>
            </a:br>
            <a:r>
              <a:rPr lang="en-US" altLang="en-US" sz="1200">
                <a:latin typeface="Courier New" panose="02070309020205020404" pitchFamily="49" charset="0"/>
              </a:rPr>
              <a:t>		Itemid = 1F 50 E0 4F D0 20 EA 3A 69 10 </a:t>
            </a:r>
            <a:r>
              <a:rPr lang="en-US" altLang="en-US" sz="1200" b="1">
                <a:solidFill>
                  <a:srgbClr val="FF3300"/>
                </a:solidFill>
                <a:latin typeface="Courier New" panose="02070309020205020404" pitchFamily="49" charset="0"/>
              </a:rPr>
              <a:t>A2 D8</a:t>
            </a:r>
            <a:r>
              <a:rPr lang="en-US" altLang="en-US" sz="1200">
                <a:latin typeface="Courier New" panose="02070309020205020404" pitchFamily="49" charset="0"/>
              </a:rPr>
              <a:t> 08 00 2B 30 30 9D </a:t>
            </a:r>
            <a:br>
              <a:rPr lang="en-US" altLang="en-US" sz="1200">
                <a:latin typeface="Courier New" panose="02070309020205020404" pitchFamily="49" charset="0"/>
              </a:rPr>
            </a:br>
            <a:endParaRPr lang="en-US" altLang="en-US" sz="1200">
              <a:latin typeface="Courier New" panose="02070309020205020404" pitchFamily="49" charset="0"/>
            </a:endParaRPr>
          </a:p>
          <a:p>
            <a:pPr>
              <a:defRPr/>
            </a:pPr>
            <a:r>
              <a:rPr lang="nb-NO" altLang="en-US"/>
              <a:t>Item ID 1F angir en CLSID tag, som er 0x14 = 20 bytes stor</a:t>
            </a:r>
          </a:p>
          <a:p>
            <a:pPr>
              <a:defRPr/>
            </a:pPr>
            <a:endParaRPr lang="nb-NO" altLang="en-US" sz="1200"/>
          </a:p>
          <a:p>
            <a:pPr>
              <a:defRPr/>
            </a:pPr>
            <a:r>
              <a:rPr lang="en-US" altLang="en-US" sz="1200">
                <a:latin typeface="Courier New" panose="02070309020205020404" pitchFamily="49" charset="0"/>
              </a:rPr>
              <a:t>	typedef struct _ITEMID_CLSIDELEMENT {</a:t>
            </a:r>
          </a:p>
          <a:p>
            <a:pPr>
              <a:defRPr/>
            </a:pPr>
            <a:r>
              <a:rPr lang="en-US" altLang="en-US" sz="1200">
                <a:latin typeface="Courier New" panose="02070309020205020404" pitchFamily="49" charset="0"/>
              </a:rPr>
              <a:t>	   UINT16 usUnknown;</a:t>
            </a:r>
          </a:p>
          <a:p>
            <a:pPr>
              <a:defRPr/>
            </a:pPr>
            <a:r>
              <a:rPr lang="en-US" altLang="en-US" sz="1200">
                <a:latin typeface="Courier New" panose="02070309020205020404" pitchFamily="49" charset="0"/>
              </a:rPr>
              <a:t>	   CHAR8 acClsid[1];</a:t>
            </a:r>
          </a:p>
          <a:p>
            <a:pPr>
              <a:defRPr/>
            </a:pPr>
            <a:r>
              <a:rPr lang="en-US" altLang="en-US" sz="1200">
                <a:latin typeface="Courier New" panose="02070309020205020404" pitchFamily="49" charset="0"/>
              </a:rPr>
              <a:t>	} ITEMID_CLSIDELEMENT, *PITEMID_CLSIDELEMENT;</a:t>
            </a:r>
          </a:p>
          <a:p>
            <a:pPr>
              <a:defRPr/>
            </a:pPr>
            <a:endParaRPr lang="nb-NO" altLang="en-US" sz="1200">
              <a:latin typeface="Courier New" panose="02070309020205020404" pitchFamily="49" charset="0"/>
            </a:endParaRPr>
          </a:p>
          <a:p>
            <a:pPr>
              <a:defRPr/>
            </a:pPr>
            <a:r>
              <a:rPr lang="en-US" altLang="en-US"/>
              <a:t>	{20D04FE0-3AEA-1069-</a:t>
            </a:r>
            <a:r>
              <a:rPr lang="en-US" altLang="en-US">
                <a:solidFill>
                  <a:srgbClr val="FF3300"/>
                </a:solidFill>
              </a:rPr>
              <a:t>A2D8</a:t>
            </a:r>
            <a:r>
              <a:rPr lang="en-US" altLang="en-US"/>
              <a:t>-08002B30309D}</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#4</a:t>
            </a:r>
            <a:endParaRPr lang="en-US" altLang="en-US"/>
          </a:p>
        </p:txBody>
      </p:sp>
      <p:sp>
        <p:nvSpPr>
          <p:cNvPr id="130051" name="Rectangle 3"/>
          <p:cNvSpPr>
            <a:spLocks noGrp="1" noChangeArrowheads="1"/>
          </p:cNvSpPr>
          <p:nvPr>
            <p:ph type="body" idx="1"/>
          </p:nvPr>
        </p:nvSpPr>
        <p:spPr>
          <a:xfrm>
            <a:off x="2209800" y="2057400"/>
            <a:ext cx="7772400" cy="4179888"/>
          </a:xfrm>
        </p:spPr>
        <p:txBody>
          <a:bodyPr>
            <a:normAutofit/>
          </a:bodyPr>
          <a:lstStyle/>
          <a:p>
            <a:pPr>
              <a:defRPr/>
            </a:pPr>
            <a:r>
              <a:rPr lang="en-US" altLang="en-US" sz="1200">
                <a:latin typeface="Courier New" panose="02070309020205020404" pitchFamily="49" charset="0"/>
              </a:rPr>
              <a:t>		Item1 ( 20 bytes )</a:t>
            </a:r>
            <a:br>
              <a:rPr lang="en-US" altLang="en-US" sz="1200">
                <a:latin typeface="Courier New" panose="02070309020205020404" pitchFamily="49" charset="0"/>
              </a:rPr>
            </a:br>
            <a:r>
              <a:rPr lang="en-US" altLang="en-US" sz="1200">
                <a:latin typeface="Courier New" panose="02070309020205020404" pitchFamily="49" charset="0"/>
              </a:rPr>
              <a:t>		ItemIDSize = 14 00</a:t>
            </a:r>
            <a:br>
              <a:rPr lang="en-US" altLang="en-US" sz="1200">
                <a:latin typeface="Courier New" panose="02070309020205020404" pitchFamily="49" charset="0"/>
              </a:rPr>
            </a:br>
            <a:r>
              <a:rPr lang="en-US" altLang="en-US" sz="1200">
                <a:latin typeface="Courier New" panose="02070309020205020404" pitchFamily="49" charset="0"/>
              </a:rPr>
              <a:t>		Itemid = 1F 50 E0 4F D0 20 EA 3A 69 10 A2 D8 </a:t>
            </a:r>
            <a:r>
              <a:rPr lang="en-US" altLang="en-US" sz="1200" b="1">
                <a:solidFill>
                  <a:srgbClr val="FF3300"/>
                </a:solidFill>
                <a:latin typeface="Courier New" panose="02070309020205020404" pitchFamily="49" charset="0"/>
              </a:rPr>
              <a:t>08 00 2B 30 30 9D</a:t>
            </a:r>
            <a:r>
              <a:rPr lang="en-US" altLang="en-US" sz="1200">
                <a:latin typeface="Courier New" panose="02070309020205020404" pitchFamily="49" charset="0"/>
              </a:rPr>
              <a:t> </a:t>
            </a:r>
            <a:br>
              <a:rPr lang="en-US" altLang="en-US" sz="1200">
                <a:latin typeface="Courier New" panose="02070309020205020404" pitchFamily="49" charset="0"/>
              </a:rPr>
            </a:br>
            <a:endParaRPr lang="en-US" altLang="en-US" sz="1200">
              <a:latin typeface="Courier New" panose="02070309020205020404" pitchFamily="49" charset="0"/>
            </a:endParaRPr>
          </a:p>
          <a:p>
            <a:pPr>
              <a:defRPr/>
            </a:pPr>
            <a:r>
              <a:rPr lang="nb-NO" altLang="en-US"/>
              <a:t>Item ID 1F angir en CLSID tag, som er 0x14 = 20 bytes stor</a:t>
            </a:r>
          </a:p>
          <a:p>
            <a:pPr>
              <a:defRPr/>
            </a:pPr>
            <a:endParaRPr lang="nb-NO" altLang="en-US" sz="1200"/>
          </a:p>
          <a:p>
            <a:pPr>
              <a:defRPr/>
            </a:pPr>
            <a:r>
              <a:rPr lang="en-US" altLang="en-US" sz="1200">
                <a:latin typeface="Courier New" panose="02070309020205020404" pitchFamily="49" charset="0"/>
              </a:rPr>
              <a:t>	typedef struct _ITEMID_CLSIDELEMENT {</a:t>
            </a:r>
          </a:p>
          <a:p>
            <a:pPr>
              <a:defRPr/>
            </a:pPr>
            <a:r>
              <a:rPr lang="en-US" altLang="en-US" sz="1200">
                <a:latin typeface="Courier New" panose="02070309020205020404" pitchFamily="49" charset="0"/>
              </a:rPr>
              <a:t>	   UINT16 usUnknown;</a:t>
            </a:r>
          </a:p>
          <a:p>
            <a:pPr>
              <a:defRPr/>
            </a:pPr>
            <a:r>
              <a:rPr lang="en-US" altLang="en-US" sz="1200">
                <a:latin typeface="Courier New" panose="02070309020205020404" pitchFamily="49" charset="0"/>
              </a:rPr>
              <a:t>	   CHAR8 acClsid[1];</a:t>
            </a:r>
          </a:p>
          <a:p>
            <a:pPr>
              <a:defRPr/>
            </a:pPr>
            <a:r>
              <a:rPr lang="en-US" altLang="en-US" sz="1200">
                <a:latin typeface="Courier New" panose="02070309020205020404" pitchFamily="49" charset="0"/>
              </a:rPr>
              <a:t>	} ITEMID_CLSIDELEMENT, *PITEMID_CLSIDELEMENT;</a:t>
            </a:r>
          </a:p>
          <a:p>
            <a:pPr>
              <a:defRPr/>
            </a:pPr>
            <a:endParaRPr lang="nb-NO" altLang="en-US" sz="1200">
              <a:latin typeface="Courier New" panose="02070309020205020404" pitchFamily="49" charset="0"/>
            </a:endParaRPr>
          </a:p>
          <a:p>
            <a:pPr>
              <a:defRPr/>
            </a:pPr>
            <a:r>
              <a:rPr lang="en-US" altLang="en-US"/>
              <a:t>	{20D04FE0-3AEA-1069-A2D8-</a:t>
            </a:r>
            <a:r>
              <a:rPr lang="en-US" altLang="en-US">
                <a:solidFill>
                  <a:srgbClr val="FF3300"/>
                </a:solidFill>
              </a:rPr>
              <a:t>08002B30309D</a:t>
            </a:r>
            <a:r>
              <a:rPr lang="en-US" altLang="en-US"/>
              <a: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#4</a:t>
            </a:r>
            <a:endParaRPr lang="en-US" altLang="en-US"/>
          </a:p>
        </p:txBody>
      </p:sp>
      <p:sp>
        <p:nvSpPr>
          <p:cNvPr id="131075" name="Rectangle 3"/>
          <p:cNvSpPr>
            <a:spLocks noGrp="1" noChangeArrowheads="1"/>
          </p:cNvSpPr>
          <p:nvPr>
            <p:ph type="body" idx="1"/>
          </p:nvPr>
        </p:nvSpPr>
        <p:spPr>
          <a:xfrm>
            <a:off x="2209800" y="2057400"/>
            <a:ext cx="7772400" cy="4179888"/>
          </a:xfrm>
        </p:spPr>
        <p:txBody>
          <a:bodyPr>
            <a:normAutofit/>
          </a:bodyPr>
          <a:lstStyle/>
          <a:p>
            <a:pPr>
              <a:defRPr/>
            </a:pPr>
            <a:r>
              <a:rPr lang="en-US" altLang="en-US" sz="1200">
                <a:latin typeface="Courier New" panose="02070309020205020404" pitchFamily="49" charset="0"/>
              </a:rPr>
              <a:t>		Item1 ( 20 bytes )</a:t>
            </a:r>
            <a:br>
              <a:rPr lang="en-US" altLang="en-US" sz="1200">
                <a:latin typeface="Courier New" panose="02070309020205020404" pitchFamily="49" charset="0"/>
              </a:rPr>
            </a:br>
            <a:r>
              <a:rPr lang="en-US" altLang="en-US" sz="1200">
                <a:latin typeface="Courier New" panose="02070309020205020404" pitchFamily="49" charset="0"/>
              </a:rPr>
              <a:t>		ItemIDSize = 14 00</a:t>
            </a:r>
            <a:br>
              <a:rPr lang="en-US" altLang="en-US" sz="1200">
                <a:latin typeface="Courier New" panose="02070309020205020404" pitchFamily="49" charset="0"/>
              </a:rPr>
            </a:br>
            <a:r>
              <a:rPr lang="en-US" altLang="en-US" sz="1200">
                <a:latin typeface="Courier New" panose="02070309020205020404" pitchFamily="49" charset="0"/>
              </a:rPr>
              <a:t>		Itemid = 1F 50 E0 4F D0 20 EA 3A 69 10 A2 D8 08 00 2B 30 30 9D </a:t>
            </a:r>
            <a:br>
              <a:rPr lang="en-US" altLang="en-US" sz="1200">
                <a:latin typeface="Courier New" panose="02070309020205020404" pitchFamily="49" charset="0"/>
              </a:rPr>
            </a:br>
            <a:endParaRPr lang="en-US" altLang="en-US" sz="1200">
              <a:latin typeface="Courier New" panose="02070309020205020404" pitchFamily="49" charset="0"/>
            </a:endParaRPr>
          </a:p>
          <a:p>
            <a:pPr>
              <a:defRPr/>
            </a:pPr>
            <a:r>
              <a:rPr lang="nb-NO" altLang="en-US"/>
              <a:t>Item ID 1F angir en CLSID tag, som er 0x14 = 20 bytes stor</a:t>
            </a:r>
          </a:p>
          <a:p>
            <a:pPr>
              <a:defRPr/>
            </a:pPr>
            <a:endParaRPr lang="nb-NO" altLang="en-US" sz="1200"/>
          </a:p>
          <a:p>
            <a:pPr>
              <a:defRPr/>
            </a:pPr>
            <a:r>
              <a:rPr lang="en-US" altLang="en-US" sz="1200">
                <a:latin typeface="Courier New" panose="02070309020205020404" pitchFamily="49" charset="0"/>
              </a:rPr>
              <a:t>	typedef struct _ITEMID_CLSIDELEMENT {</a:t>
            </a:r>
          </a:p>
          <a:p>
            <a:pPr>
              <a:defRPr/>
            </a:pPr>
            <a:r>
              <a:rPr lang="en-US" altLang="en-US" sz="1200">
                <a:latin typeface="Courier New" panose="02070309020205020404" pitchFamily="49" charset="0"/>
              </a:rPr>
              <a:t>	   UINT16 usUnknown;</a:t>
            </a:r>
          </a:p>
          <a:p>
            <a:pPr>
              <a:defRPr/>
            </a:pPr>
            <a:r>
              <a:rPr lang="en-US" altLang="en-US" sz="1200">
                <a:latin typeface="Courier New" panose="02070309020205020404" pitchFamily="49" charset="0"/>
              </a:rPr>
              <a:t>	   CHAR8 acClsid[1];</a:t>
            </a:r>
          </a:p>
          <a:p>
            <a:pPr>
              <a:defRPr/>
            </a:pPr>
            <a:r>
              <a:rPr lang="en-US" altLang="en-US" sz="1200">
                <a:latin typeface="Courier New" panose="02070309020205020404" pitchFamily="49" charset="0"/>
              </a:rPr>
              <a:t>	} ITEMID_CLSIDELEMENT, *PITEMID_CLSIDELEMENT;</a:t>
            </a:r>
          </a:p>
          <a:p>
            <a:pPr>
              <a:defRPr/>
            </a:pPr>
            <a:endParaRPr lang="nb-NO" altLang="en-US" sz="1200">
              <a:latin typeface="Courier New" panose="02070309020205020404" pitchFamily="49" charset="0"/>
            </a:endParaRPr>
          </a:p>
          <a:p>
            <a:pPr>
              <a:defRPr/>
            </a:pPr>
            <a:r>
              <a:rPr lang="en-US" altLang="en-US"/>
              <a:t>	{20D04FE0-3AEA-1069-A2D8-08002B30309D}</a:t>
            </a:r>
          </a:p>
        </p:txBody>
      </p:sp>
      <p:pic>
        <p:nvPicPr>
          <p:cNvPr id="131076" name="Picture 4"/>
          <p:cNvPicPr>
            <a:picLocks noChangeAspect="1" noChangeArrowheads="1"/>
          </p:cNvPicPr>
          <p:nvPr/>
        </p:nvPicPr>
        <p:blipFill>
          <a:blip r:embed="rId2"/>
          <a:srcRect/>
          <a:stretch>
            <a:fillRect/>
          </a:stretch>
        </p:blipFill>
        <p:spPr bwMode="auto">
          <a:xfrm>
            <a:off x="1905001" y="5029201"/>
            <a:ext cx="8266113" cy="13430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31076"/>
                                        </p:tgtEl>
                                        <p:attrNameLst>
                                          <p:attrName>style.visibility</p:attrName>
                                        </p:attrNameLst>
                                      </p:cBhvr>
                                      <p:to>
                                        <p:strVal val="visible"/>
                                      </p:to>
                                    </p:set>
                                    <p:animEffect transition="in" filter="box(in)">
                                      <p:cBhvr>
                                        <p:cTn id="7" dur="500"/>
                                        <p:tgtEl>
                                          <p:spTgt spid="1310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63" name="Rectangle 7"/>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#5</a:t>
            </a:r>
            <a:endParaRPr lang="en-US" altLang="en-US"/>
          </a:p>
        </p:txBody>
      </p:sp>
      <p:sp>
        <p:nvSpPr>
          <p:cNvPr id="121864" name="Rectangle 8"/>
          <p:cNvSpPr>
            <a:spLocks noGrp="1" noChangeArrowheads="1"/>
          </p:cNvSpPr>
          <p:nvPr>
            <p:ph type="body" idx="1"/>
          </p:nvPr>
        </p:nvSpPr>
        <p:spPr>
          <a:xfrm>
            <a:off x="2209800" y="2057400"/>
            <a:ext cx="7772400" cy="4179888"/>
          </a:xfrm>
        </p:spPr>
        <p:txBody>
          <a:bodyPr>
            <a:normAutofit/>
          </a:bodyPr>
          <a:lstStyle/>
          <a:p>
            <a:pPr>
              <a:defRPr/>
            </a:pPr>
            <a:r>
              <a:rPr lang="en-US" altLang="en-US" sz="1200"/>
              <a:t>	</a:t>
            </a:r>
            <a:r>
              <a:rPr lang="en-US" altLang="en-US" sz="1200">
                <a:latin typeface="Courier New" panose="02070309020205020404" pitchFamily="49" charset="0"/>
              </a:rPr>
              <a:t>	Item2 ( 20 bytes )</a:t>
            </a:r>
            <a:br>
              <a:rPr lang="en-US" altLang="en-US" sz="1200">
                <a:latin typeface="Courier New" panose="02070309020205020404" pitchFamily="49" charset="0"/>
              </a:rPr>
            </a:br>
            <a:r>
              <a:rPr lang="en-US" altLang="en-US" sz="1200">
                <a:latin typeface="Courier New" panose="02070309020205020404" pitchFamily="49" charset="0"/>
              </a:rPr>
              <a:t>		ItemIDSize = 14 00</a:t>
            </a:r>
            <a:br>
              <a:rPr lang="en-US" altLang="en-US" sz="1200">
                <a:latin typeface="Courier New" panose="02070309020205020404" pitchFamily="49" charset="0"/>
              </a:rPr>
            </a:br>
            <a:r>
              <a:rPr lang="en-US" altLang="en-US" sz="1200">
                <a:latin typeface="Courier New" panose="02070309020205020404" pitchFamily="49" charset="0"/>
              </a:rPr>
              <a:t>		Itemid = 2E 1E 20 20 EC 21 EA 3A 69 10 A2 DD 08 00 2B 30 30 9D  </a:t>
            </a:r>
            <a:br>
              <a:rPr lang="en-US" altLang="en-US" sz="1200">
                <a:latin typeface="Courier New" panose="02070309020205020404" pitchFamily="49" charset="0"/>
              </a:rPr>
            </a:br>
            <a:endParaRPr lang="en-US" altLang="en-US" sz="1200">
              <a:latin typeface="Courier New" panose="02070309020205020404" pitchFamily="49" charset="0"/>
            </a:endParaRPr>
          </a:p>
          <a:p>
            <a:pPr>
              <a:defRPr/>
            </a:pPr>
            <a:r>
              <a:rPr lang="nb-NO" altLang="en-US"/>
              <a:t>Item ID 2E angir en annen CLSID tag, som er 0x14 = 20 bytes stor</a:t>
            </a:r>
          </a:p>
          <a:p>
            <a:pPr>
              <a:defRPr/>
            </a:pPr>
            <a:endParaRPr lang="nb-NO" altLang="en-US" sz="1200"/>
          </a:p>
          <a:p>
            <a:pPr>
              <a:defRPr/>
            </a:pPr>
            <a:r>
              <a:rPr lang="en-US" altLang="en-US" sz="1200">
                <a:latin typeface="Courier New" panose="02070309020205020404" pitchFamily="49" charset="0"/>
              </a:rPr>
              <a:t>	typedef struct _ITEMID_CLSIDELEMENT {</a:t>
            </a:r>
          </a:p>
          <a:p>
            <a:pPr>
              <a:defRPr/>
            </a:pPr>
            <a:r>
              <a:rPr lang="en-US" altLang="en-US" sz="1200">
                <a:latin typeface="Courier New" panose="02070309020205020404" pitchFamily="49" charset="0"/>
              </a:rPr>
              <a:t>	   UINT16 usUnknown;</a:t>
            </a:r>
          </a:p>
          <a:p>
            <a:pPr>
              <a:defRPr/>
            </a:pPr>
            <a:r>
              <a:rPr lang="en-US" altLang="en-US" sz="1200">
                <a:latin typeface="Courier New" panose="02070309020205020404" pitchFamily="49" charset="0"/>
              </a:rPr>
              <a:t>	   CHAR8 acClsid[1];</a:t>
            </a:r>
          </a:p>
          <a:p>
            <a:pPr>
              <a:defRPr/>
            </a:pPr>
            <a:r>
              <a:rPr lang="en-US" altLang="en-US" sz="1200">
                <a:latin typeface="Courier New" panose="02070309020205020404" pitchFamily="49" charset="0"/>
              </a:rPr>
              <a:t>	} ITEMID_CLSIDELEMENT, *PITEMID_CLSIDELEMENT;</a:t>
            </a:r>
          </a:p>
          <a:p>
            <a:pPr>
              <a:defRPr/>
            </a:pPr>
            <a:endParaRPr lang="nb-NO" altLang="en-US" sz="1200">
              <a:latin typeface="Courier New" panose="02070309020205020404" pitchFamily="49" charset="0"/>
            </a:endParaRPr>
          </a:p>
          <a:p>
            <a:pPr>
              <a:defRPr/>
            </a:pPr>
            <a:r>
              <a:rPr lang="en-US" altLang="en-US"/>
              <a:t>	{21EC2020-3AEA-1069-A2DD-08002B30309D}</a:t>
            </a:r>
          </a:p>
        </p:txBody>
      </p:sp>
      <p:pic>
        <p:nvPicPr>
          <p:cNvPr id="121866" name="Picture 10"/>
          <p:cNvPicPr>
            <a:picLocks noChangeAspect="1" noChangeArrowheads="1"/>
          </p:cNvPicPr>
          <p:nvPr/>
        </p:nvPicPr>
        <p:blipFill>
          <a:blip r:embed="rId2"/>
          <a:srcRect/>
          <a:stretch>
            <a:fillRect/>
          </a:stretch>
        </p:blipFill>
        <p:spPr bwMode="auto">
          <a:xfrm>
            <a:off x="1981200" y="4953001"/>
            <a:ext cx="8275638" cy="1533525"/>
          </a:xfrm>
          <a:prstGeom prst="rect">
            <a:avLst/>
          </a:prstGeom>
          <a:noFill/>
          <a:ln w="9525">
            <a:noFill/>
            <a:miter lim="800000"/>
            <a:headEnd/>
            <a:tailEnd/>
          </a:ln>
        </p:spPr>
      </p:pic>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59DC1A1B-7A2E-4466-8AD6-74A9D14A760A}" type="slidenum">
              <a:rPr lang="nb-NO" sz="1000"/>
              <a:pPr algn="r">
                <a:defRPr/>
              </a:pPr>
              <a:t>33</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21864">
                                            <p:txEl>
                                              <p:pRg st="0" end="0"/>
                                            </p:txEl>
                                          </p:spTgt>
                                        </p:tgtEl>
                                        <p:attrNameLst>
                                          <p:attrName>style.visibility</p:attrName>
                                        </p:attrNameLst>
                                      </p:cBhvr>
                                      <p:to>
                                        <p:strVal val="visible"/>
                                      </p:to>
                                    </p:set>
                                    <p:animEffect transition="in" filter="box(in)">
                                      <p:cBhvr>
                                        <p:cTn id="7" dur="500"/>
                                        <p:tgtEl>
                                          <p:spTgt spid="12186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21864">
                                            <p:txEl>
                                              <p:pRg st="1" end="1"/>
                                            </p:txEl>
                                          </p:spTgt>
                                        </p:tgtEl>
                                        <p:attrNameLst>
                                          <p:attrName>style.visibility</p:attrName>
                                        </p:attrNameLst>
                                      </p:cBhvr>
                                      <p:to>
                                        <p:strVal val="visible"/>
                                      </p:to>
                                    </p:set>
                                    <p:animEffect transition="in" filter="box(in)">
                                      <p:cBhvr>
                                        <p:cTn id="12" dur="500"/>
                                        <p:tgtEl>
                                          <p:spTgt spid="121864">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21864">
                                            <p:txEl>
                                              <p:pRg st="3" end="3"/>
                                            </p:txEl>
                                          </p:spTgt>
                                        </p:tgtEl>
                                        <p:attrNameLst>
                                          <p:attrName>style.visibility</p:attrName>
                                        </p:attrNameLst>
                                      </p:cBhvr>
                                      <p:to>
                                        <p:strVal val="visible"/>
                                      </p:to>
                                    </p:set>
                                    <p:animEffect transition="in" filter="box(in)">
                                      <p:cBhvr>
                                        <p:cTn id="17" dur="500"/>
                                        <p:tgtEl>
                                          <p:spTgt spid="121864">
                                            <p:txEl>
                                              <p:pRg st="3" end="3"/>
                                            </p:txEl>
                                          </p:spTgt>
                                        </p:tgtEl>
                                      </p:cBhvr>
                                    </p:animEffect>
                                  </p:childTnLst>
                                </p:cTn>
                              </p:par>
                              <p:par>
                                <p:cTn id="18" presetID="4" presetClass="entr" presetSubtype="16" fill="hold" grpId="0" nodeType="withEffect">
                                  <p:stCondLst>
                                    <p:cond delay="0"/>
                                  </p:stCondLst>
                                  <p:childTnLst>
                                    <p:set>
                                      <p:cBhvr>
                                        <p:cTn id="19" dur="1" fill="hold">
                                          <p:stCondLst>
                                            <p:cond delay="0"/>
                                          </p:stCondLst>
                                        </p:cTn>
                                        <p:tgtEl>
                                          <p:spTgt spid="121864">
                                            <p:txEl>
                                              <p:pRg st="4" end="4"/>
                                            </p:txEl>
                                          </p:spTgt>
                                        </p:tgtEl>
                                        <p:attrNameLst>
                                          <p:attrName>style.visibility</p:attrName>
                                        </p:attrNameLst>
                                      </p:cBhvr>
                                      <p:to>
                                        <p:strVal val="visible"/>
                                      </p:to>
                                    </p:set>
                                    <p:animEffect transition="in" filter="box(in)">
                                      <p:cBhvr>
                                        <p:cTn id="20" dur="500"/>
                                        <p:tgtEl>
                                          <p:spTgt spid="121864">
                                            <p:txEl>
                                              <p:pRg st="4" end="4"/>
                                            </p:txEl>
                                          </p:spTgt>
                                        </p:tgtEl>
                                      </p:cBhvr>
                                    </p:animEffect>
                                  </p:childTnLst>
                                </p:cTn>
                              </p:par>
                              <p:par>
                                <p:cTn id="21" presetID="4" presetClass="entr" presetSubtype="16" fill="hold" grpId="0" nodeType="withEffect">
                                  <p:stCondLst>
                                    <p:cond delay="0"/>
                                  </p:stCondLst>
                                  <p:childTnLst>
                                    <p:set>
                                      <p:cBhvr>
                                        <p:cTn id="22" dur="1" fill="hold">
                                          <p:stCondLst>
                                            <p:cond delay="0"/>
                                          </p:stCondLst>
                                        </p:cTn>
                                        <p:tgtEl>
                                          <p:spTgt spid="121864">
                                            <p:txEl>
                                              <p:pRg st="5" end="5"/>
                                            </p:txEl>
                                          </p:spTgt>
                                        </p:tgtEl>
                                        <p:attrNameLst>
                                          <p:attrName>style.visibility</p:attrName>
                                        </p:attrNameLst>
                                      </p:cBhvr>
                                      <p:to>
                                        <p:strVal val="visible"/>
                                      </p:to>
                                    </p:set>
                                    <p:animEffect transition="in" filter="box(in)">
                                      <p:cBhvr>
                                        <p:cTn id="23" dur="500"/>
                                        <p:tgtEl>
                                          <p:spTgt spid="121864">
                                            <p:txEl>
                                              <p:pRg st="5" end="5"/>
                                            </p:txEl>
                                          </p:spTgt>
                                        </p:tgtEl>
                                      </p:cBhvr>
                                    </p:animEffect>
                                  </p:childTnLst>
                                </p:cTn>
                              </p:par>
                              <p:par>
                                <p:cTn id="24" presetID="4" presetClass="entr" presetSubtype="16" fill="hold" grpId="0" nodeType="withEffect">
                                  <p:stCondLst>
                                    <p:cond delay="0"/>
                                  </p:stCondLst>
                                  <p:childTnLst>
                                    <p:set>
                                      <p:cBhvr>
                                        <p:cTn id="25" dur="1" fill="hold">
                                          <p:stCondLst>
                                            <p:cond delay="0"/>
                                          </p:stCondLst>
                                        </p:cTn>
                                        <p:tgtEl>
                                          <p:spTgt spid="121864">
                                            <p:txEl>
                                              <p:pRg st="6" end="6"/>
                                            </p:txEl>
                                          </p:spTgt>
                                        </p:tgtEl>
                                        <p:attrNameLst>
                                          <p:attrName>style.visibility</p:attrName>
                                        </p:attrNameLst>
                                      </p:cBhvr>
                                      <p:to>
                                        <p:strVal val="visible"/>
                                      </p:to>
                                    </p:set>
                                    <p:animEffect transition="in" filter="box(in)">
                                      <p:cBhvr>
                                        <p:cTn id="26" dur="500"/>
                                        <p:tgtEl>
                                          <p:spTgt spid="121864">
                                            <p:txEl>
                                              <p:pRg st="6" end="6"/>
                                            </p:txEl>
                                          </p:spTgt>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4" presetClass="entr" presetSubtype="16" fill="hold" grpId="0" nodeType="clickEffect">
                                  <p:stCondLst>
                                    <p:cond delay="0"/>
                                  </p:stCondLst>
                                  <p:childTnLst>
                                    <p:set>
                                      <p:cBhvr>
                                        <p:cTn id="30" dur="1" fill="hold">
                                          <p:stCondLst>
                                            <p:cond delay="0"/>
                                          </p:stCondLst>
                                        </p:cTn>
                                        <p:tgtEl>
                                          <p:spTgt spid="121864">
                                            <p:txEl>
                                              <p:pRg st="8" end="8"/>
                                            </p:txEl>
                                          </p:spTgt>
                                        </p:tgtEl>
                                        <p:attrNameLst>
                                          <p:attrName>style.visibility</p:attrName>
                                        </p:attrNameLst>
                                      </p:cBhvr>
                                      <p:to>
                                        <p:strVal val="visible"/>
                                      </p:to>
                                    </p:set>
                                    <p:animEffect transition="in" filter="box(in)">
                                      <p:cBhvr>
                                        <p:cTn id="31" dur="500"/>
                                        <p:tgtEl>
                                          <p:spTgt spid="121864">
                                            <p:txEl>
                                              <p:pRg st="8" end="8"/>
                                            </p:txEl>
                                          </p:spTgt>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4" presetClass="entr" presetSubtype="16" fill="hold" nodeType="clickEffect">
                                  <p:stCondLst>
                                    <p:cond delay="0"/>
                                  </p:stCondLst>
                                  <p:childTnLst>
                                    <p:set>
                                      <p:cBhvr>
                                        <p:cTn id="35" dur="1" fill="hold">
                                          <p:stCondLst>
                                            <p:cond delay="0"/>
                                          </p:stCondLst>
                                        </p:cTn>
                                        <p:tgtEl>
                                          <p:spTgt spid="121866"/>
                                        </p:tgtEl>
                                        <p:attrNameLst>
                                          <p:attrName>style.visibility</p:attrName>
                                        </p:attrNameLst>
                                      </p:cBhvr>
                                      <p:to>
                                        <p:strVal val="visible"/>
                                      </p:to>
                                    </p:set>
                                    <p:animEffect transition="in" filter="box(in)">
                                      <p:cBhvr>
                                        <p:cTn id="36" dur="500"/>
                                        <p:tgtEl>
                                          <p:spTgt spid="1218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864"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#6</a:t>
            </a:r>
            <a:endParaRPr lang="en-US" altLang="en-US"/>
          </a:p>
        </p:txBody>
      </p:sp>
      <p:sp>
        <p:nvSpPr>
          <p:cNvPr id="122883" name="Rectangle 3"/>
          <p:cNvSpPr>
            <a:spLocks noGrp="1" noChangeArrowheads="1"/>
          </p:cNvSpPr>
          <p:nvPr>
            <p:ph type="body" idx="1"/>
          </p:nvPr>
        </p:nvSpPr>
        <p:spPr>
          <a:xfrm>
            <a:off x="1981200" y="1125538"/>
            <a:ext cx="8229600" cy="5256212"/>
          </a:xfrm>
        </p:spPr>
        <p:txBody>
          <a:bodyPr>
            <a:normAutofit lnSpcReduction="10000"/>
          </a:bodyPr>
          <a:lstStyle/>
          <a:p>
            <a:pPr>
              <a:defRPr/>
            </a:pPr>
            <a:r>
              <a:rPr lang="en-US" altLang="en-US" sz="1200"/>
              <a:t>	</a:t>
            </a:r>
            <a:r>
              <a:rPr lang="en-US" altLang="en-US" sz="1200">
                <a:latin typeface="Courier New" panose="02070309020205020404" pitchFamily="49" charset="0"/>
              </a:rPr>
              <a:t>	Item3 ( 268 bytes )</a:t>
            </a:r>
            <a:br>
              <a:rPr lang="en-US" altLang="en-US" sz="1200">
                <a:latin typeface="Courier New" panose="02070309020205020404" pitchFamily="49" charset="0"/>
              </a:rPr>
            </a:br>
            <a:r>
              <a:rPr lang="en-US" altLang="en-US" sz="1200">
                <a:latin typeface="Courier New" panose="02070309020205020404" pitchFamily="49" charset="0"/>
              </a:rPr>
              <a:t>		ItemIDSize = 0C 01</a:t>
            </a:r>
            <a:br>
              <a:rPr lang="en-US" altLang="en-US" sz="1200">
                <a:latin typeface="Courier New" panose="02070309020205020404" pitchFamily="49" charset="0"/>
              </a:rPr>
            </a:br>
            <a:r>
              <a:rPr lang="en-US" altLang="en-US" sz="1200">
                <a:latin typeface="Courier New" panose="02070309020205020404" pitchFamily="49" charset="0"/>
              </a:rPr>
              <a:t>		Itemid = 00 00     EXTRA_DATA  </a:t>
            </a:r>
            <a:br>
              <a:rPr lang="en-US" altLang="en-US" sz="1200">
                <a:latin typeface="Courier New" panose="02070309020205020404" pitchFamily="49" charset="0"/>
              </a:rPr>
            </a:br>
            <a:endParaRPr lang="en-US" altLang="en-US" sz="1200">
              <a:latin typeface="Courier New" panose="02070309020205020404" pitchFamily="49" charset="0"/>
            </a:endParaRPr>
          </a:p>
          <a:p>
            <a:pPr>
              <a:defRPr/>
            </a:pPr>
            <a:r>
              <a:rPr lang="nb-NO" altLang="en-US"/>
              <a:t>Item ID 00 var spesiell, det er mest sannsynlig en gjenglemt debug verdi som var laget av Microsoft sine utviklere når de laget .lnk formatet, og var aldri ment brukt. Det var en forenkling av path objekter, og angir enkelt og greit en komplett path til filen som skal brukes.</a:t>
            </a:r>
          </a:p>
          <a:p>
            <a:pPr>
              <a:defRPr/>
            </a:pPr>
            <a:endParaRPr lang="nb-NO" altLang="en-US" sz="1200"/>
          </a:p>
          <a:p>
            <a:pPr>
              <a:defRPr/>
            </a:pPr>
            <a:r>
              <a:rPr lang="en-US" altLang="en-US" sz="1200">
                <a:latin typeface="Courier New" panose="02070309020205020404" pitchFamily="49" charset="0"/>
              </a:rPr>
              <a:t>	typedef struct _STRING_DATA {</a:t>
            </a:r>
          </a:p>
          <a:p>
            <a:pPr>
              <a:defRPr/>
            </a:pPr>
            <a:r>
              <a:rPr lang="en-US" altLang="en-US" sz="1200">
                <a:latin typeface="Courier New" panose="02070309020205020404" pitchFamily="49" charset="0"/>
              </a:rPr>
              <a:t>	   UINT16 usCountCharacters;</a:t>
            </a:r>
          </a:p>
          <a:p>
            <a:pPr>
              <a:defRPr/>
            </a:pPr>
            <a:r>
              <a:rPr lang="en-US" altLang="en-US" sz="1200">
                <a:latin typeface="Courier New" panose="02070309020205020404" pitchFamily="49" charset="0"/>
              </a:rPr>
              <a:t>	   WCHAR awString[1];</a:t>
            </a:r>
          </a:p>
          <a:p>
            <a:pPr>
              <a:defRPr/>
            </a:pPr>
            <a:r>
              <a:rPr lang="en-US" altLang="en-US" sz="1200">
                <a:latin typeface="Courier New" panose="02070309020205020404" pitchFamily="49" charset="0"/>
              </a:rPr>
              <a:t>	} STRING_DATA, *PSTRING_DATA;</a:t>
            </a:r>
          </a:p>
          <a:p>
            <a:pPr>
              <a:defRPr/>
            </a:pPr>
            <a:endParaRPr lang="nb-NO" altLang="en-US" sz="1200">
              <a:latin typeface="Courier New" panose="02070309020205020404" pitchFamily="49" charset="0"/>
            </a:endParaRPr>
          </a:p>
          <a:p>
            <a:pPr>
              <a:defRPr/>
            </a:pPr>
            <a:r>
              <a:rPr lang="nb-NO" altLang="en-US"/>
              <a:t>Og her var exploiten, hvis </a:t>
            </a:r>
            <a:r>
              <a:rPr lang="nb-NO" altLang="en-US" u="sng"/>
              <a:t>det forrige</a:t>
            </a:r>
            <a:r>
              <a:rPr lang="nb-NO" altLang="en-US"/>
              <a:t> elementet henviste til Control Panel, og hadde den ”gjenglemte” Item ID 00 så ble ikonet lastet feil. – Mer teknisk:</a:t>
            </a:r>
            <a:endParaRPr lang="en-US" altLang="en-US"/>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495FA6D1-6DDD-45B4-824F-43BCE624C41A}" type="slidenum">
              <a:rPr lang="nb-NO" sz="1000"/>
              <a:pPr algn="r">
                <a:defRPr/>
              </a:pPr>
              <a:t>34</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22883">
                                            <p:txEl>
                                              <p:pRg st="0" end="0"/>
                                            </p:txEl>
                                          </p:spTgt>
                                        </p:tgtEl>
                                        <p:attrNameLst>
                                          <p:attrName>style.visibility</p:attrName>
                                        </p:attrNameLst>
                                      </p:cBhvr>
                                      <p:to>
                                        <p:strVal val="visible"/>
                                      </p:to>
                                    </p:set>
                                    <p:animEffect transition="in" filter="box(in)">
                                      <p:cBhvr>
                                        <p:cTn id="7" dur="500"/>
                                        <p:tgtEl>
                                          <p:spTgt spid="12288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22883">
                                            <p:txEl>
                                              <p:pRg st="1" end="1"/>
                                            </p:txEl>
                                          </p:spTgt>
                                        </p:tgtEl>
                                        <p:attrNameLst>
                                          <p:attrName>style.visibility</p:attrName>
                                        </p:attrNameLst>
                                      </p:cBhvr>
                                      <p:to>
                                        <p:strVal val="visible"/>
                                      </p:to>
                                    </p:set>
                                    <p:animEffect transition="in" filter="box(in)">
                                      <p:cBhvr>
                                        <p:cTn id="12" dur="500"/>
                                        <p:tgtEl>
                                          <p:spTgt spid="12288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22883">
                                            <p:txEl>
                                              <p:pRg st="3" end="3"/>
                                            </p:txEl>
                                          </p:spTgt>
                                        </p:tgtEl>
                                        <p:attrNameLst>
                                          <p:attrName>style.visibility</p:attrName>
                                        </p:attrNameLst>
                                      </p:cBhvr>
                                      <p:to>
                                        <p:strVal val="visible"/>
                                      </p:to>
                                    </p:set>
                                    <p:animEffect transition="in" filter="box(in)">
                                      <p:cBhvr>
                                        <p:cTn id="17" dur="500"/>
                                        <p:tgtEl>
                                          <p:spTgt spid="122883">
                                            <p:txEl>
                                              <p:pRg st="3" end="3"/>
                                            </p:txEl>
                                          </p:spTgt>
                                        </p:tgtEl>
                                      </p:cBhvr>
                                    </p:animEffect>
                                  </p:childTnLst>
                                </p:cTn>
                              </p:par>
                              <p:par>
                                <p:cTn id="18" presetID="4" presetClass="entr" presetSubtype="16" fill="hold" grpId="0" nodeType="withEffect">
                                  <p:stCondLst>
                                    <p:cond delay="0"/>
                                  </p:stCondLst>
                                  <p:childTnLst>
                                    <p:set>
                                      <p:cBhvr>
                                        <p:cTn id="19" dur="1" fill="hold">
                                          <p:stCondLst>
                                            <p:cond delay="0"/>
                                          </p:stCondLst>
                                        </p:cTn>
                                        <p:tgtEl>
                                          <p:spTgt spid="122883">
                                            <p:txEl>
                                              <p:pRg st="4" end="4"/>
                                            </p:txEl>
                                          </p:spTgt>
                                        </p:tgtEl>
                                        <p:attrNameLst>
                                          <p:attrName>style.visibility</p:attrName>
                                        </p:attrNameLst>
                                      </p:cBhvr>
                                      <p:to>
                                        <p:strVal val="visible"/>
                                      </p:to>
                                    </p:set>
                                    <p:animEffect transition="in" filter="box(in)">
                                      <p:cBhvr>
                                        <p:cTn id="20" dur="500"/>
                                        <p:tgtEl>
                                          <p:spTgt spid="122883">
                                            <p:txEl>
                                              <p:pRg st="4" end="4"/>
                                            </p:txEl>
                                          </p:spTgt>
                                        </p:tgtEl>
                                      </p:cBhvr>
                                    </p:animEffect>
                                  </p:childTnLst>
                                </p:cTn>
                              </p:par>
                              <p:par>
                                <p:cTn id="21" presetID="4" presetClass="entr" presetSubtype="16" fill="hold" grpId="0" nodeType="withEffect">
                                  <p:stCondLst>
                                    <p:cond delay="0"/>
                                  </p:stCondLst>
                                  <p:childTnLst>
                                    <p:set>
                                      <p:cBhvr>
                                        <p:cTn id="22" dur="1" fill="hold">
                                          <p:stCondLst>
                                            <p:cond delay="0"/>
                                          </p:stCondLst>
                                        </p:cTn>
                                        <p:tgtEl>
                                          <p:spTgt spid="122883">
                                            <p:txEl>
                                              <p:pRg st="5" end="5"/>
                                            </p:txEl>
                                          </p:spTgt>
                                        </p:tgtEl>
                                        <p:attrNameLst>
                                          <p:attrName>style.visibility</p:attrName>
                                        </p:attrNameLst>
                                      </p:cBhvr>
                                      <p:to>
                                        <p:strVal val="visible"/>
                                      </p:to>
                                    </p:set>
                                    <p:animEffect transition="in" filter="box(in)">
                                      <p:cBhvr>
                                        <p:cTn id="23" dur="500"/>
                                        <p:tgtEl>
                                          <p:spTgt spid="122883">
                                            <p:txEl>
                                              <p:pRg st="5" end="5"/>
                                            </p:txEl>
                                          </p:spTgt>
                                        </p:tgtEl>
                                      </p:cBhvr>
                                    </p:animEffect>
                                  </p:childTnLst>
                                </p:cTn>
                              </p:par>
                              <p:par>
                                <p:cTn id="24" presetID="4" presetClass="entr" presetSubtype="16" fill="hold" grpId="0" nodeType="withEffect">
                                  <p:stCondLst>
                                    <p:cond delay="0"/>
                                  </p:stCondLst>
                                  <p:childTnLst>
                                    <p:set>
                                      <p:cBhvr>
                                        <p:cTn id="25" dur="1" fill="hold">
                                          <p:stCondLst>
                                            <p:cond delay="0"/>
                                          </p:stCondLst>
                                        </p:cTn>
                                        <p:tgtEl>
                                          <p:spTgt spid="122883">
                                            <p:txEl>
                                              <p:pRg st="6" end="6"/>
                                            </p:txEl>
                                          </p:spTgt>
                                        </p:tgtEl>
                                        <p:attrNameLst>
                                          <p:attrName>style.visibility</p:attrName>
                                        </p:attrNameLst>
                                      </p:cBhvr>
                                      <p:to>
                                        <p:strVal val="visible"/>
                                      </p:to>
                                    </p:set>
                                    <p:animEffect transition="in" filter="box(in)">
                                      <p:cBhvr>
                                        <p:cTn id="26" dur="500"/>
                                        <p:tgtEl>
                                          <p:spTgt spid="122883">
                                            <p:txEl>
                                              <p:pRg st="6" end="6"/>
                                            </p:txEl>
                                          </p:spTgt>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4" presetClass="entr" presetSubtype="16" fill="hold" grpId="0" nodeType="clickEffect">
                                  <p:stCondLst>
                                    <p:cond delay="0"/>
                                  </p:stCondLst>
                                  <p:childTnLst>
                                    <p:set>
                                      <p:cBhvr>
                                        <p:cTn id="30" dur="1" fill="hold">
                                          <p:stCondLst>
                                            <p:cond delay="0"/>
                                          </p:stCondLst>
                                        </p:cTn>
                                        <p:tgtEl>
                                          <p:spTgt spid="122883">
                                            <p:txEl>
                                              <p:pRg st="8" end="8"/>
                                            </p:txEl>
                                          </p:spTgt>
                                        </p:tgtEl>
                                        <p:attrNameLst>
                                          <p:attrName>style.visibility</p:attrName>
                                        </p:attrNameLst>
                                      </p:cBhvr>
                                      <p:to>
                                        <p:strVal val="visible"/>
                                      </p:to>
                                    </p:set>
                                    <p:animEffect transition="in" filter="box(in)">
                                      <p:cBhvr>
                                        <p:cTn id="31" dur="500"/>
                                        <p:tgtEl>
                                          <p:spTgt spid="12288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88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mer detalj #7</a:t>
            </a:r>
            <a:endParaRPr lang="en-US" altLang="en-US"/>
          </a:p>
        </p:txBody>
      </p:sp>
      <p:sp>
        <p:nvSpPr>
          <p:cNvPr id="123907" name="Rectangle 3"/>
          <p:cNvSpPr>
            <a:spLocks noGrp="1" noChangeArrowheads="1"/>
          </p:cNvSpPr>
          <p:nvPr>
            <p:ph type="body" idx="1"/>
          </p:nvPr>
        </p:nvSpPr>
        <p:spPr>
          <a:xfrm>
            <a:off x="1981200" y="1125538"/>
            <a:ext cx="8229600" cy="5256212"/>
          </a:xfrm>
        </p:spPr>
        <p:txBody>
          <a:bodyPr/>
          <a:lstStyle/>
          <a:p>
            <a:r>
              <a:rPr lang="nb-NO" altLang="en-US">
                <a:ea typeface="ＭＳ Ｐゴシック" pitchFamily="34" charset="-128"/>
              </a:rPr>
              <a:t>LoadLibrary</a:t>
            </a:r>
          </a:p>
          <a:p>
            <a:r>
              <a:rPr lang="nb-NO" altLang="en-US" sz="1200" i="1">
                <a:ea typeface="ＭＳ Ｐゴシック" pitchFamily="34" charset="-128"/>
              </a:rPr>
              <a:t>http://msdn.microsoft.com/en-us/library/windows/desktop/ms684175(v=vs.85).aspx</a:t>
            </a:r>
          </a:p>
          <a:p>
            <a:r>
              <a:rPr lang="en-US" altLang="en-US" sz="1400">
                <a:ea typeface="ＭＳ Ｐゴシック" pitchFamily="34" charset="-128"/>
              </a:rPr>
              <a:t>	If the specified module is a DLL that is not already loaded for the calling process, the system </a:t>
            </a:r>
            <a:r>
              <a:rPr lang="en-US" altLang="en-US" sz="1400" b="1" u="sng">
                <a:ea typeface="ＭＳ Ｐゴシック" pitchFamily="34" charset="-128"/>
              </a:rPr>
              <a:t>calls the DLL's DllMain function with the DLL_PROCESS_ATTACH value</a:t>
            </a:r>
            <a:r>
              <a:rPr lang="en-US" altLang="en-US" sz="1400">
                <a:ea typeface="ＭＳ Ｐゴシック" pitchFamily="34" charset="-128"/>
              </a:rPr>
              <a:t>. If DllMain returns TRUE, LoadLibrary returns a handle to the module. If DllMain returns FALSE, the system unloads the DLL from the process address space and LoadLibrary returns NULL.</a:t>
            </a:r>
            <a:endParaRPr lang="nb-NO" altLang="en-US" sz="1400">
              <a:ea typeface="ＭＳ Ｐゴシック" pitchFamily="34" charset="-128"/>
            </a:endParaRPr>
          </a:p>
          <a:p>
            <a:r>
              <a:rPr lang="nb-NO" altLang="en-US">
                <a:ea typeface="ＭＳ Ｐゴシック" pitchFamily="34" charset="-128"/>
              </a:rPr>
              <a:t>LoadLibraryEx</a:t>
            </a:r>
          </a:p>
          <a:p>
            <a:r>
              <a:rPr lang="en-US" altLang="en-US" sz="1200" i="1">
                <a:ea typeface="ＭＳ Ｐゴシック" pitchFamily="34" charset="-128"/>
              </a:rPr>
              <a:t>http://msdn.microsoft.com/en-us/library/windows/desktop/ms684179(v=vs.85).aspx</a:t>
            </a:r>
          </a:p>
          <a:p>
            <a:r>
              <a:rPr lang="en-US" altLang="en-US" sz="1400">
                <a:ea typeface="ＭＳ Ｐゴシック" pitchFamily="34" charset="-128"/>
              </a:rPr>
              <a:t>	LOAD_LIBRARY_AS_DATAFILE</a:t>
            </a:r>
          </a:p>
          <a:p>
            <a:r>
              <a:rPr lang="en-US" altLang="en-US" sz="1400">
                <a:ea typeface="ＭＳ Ｐゴシック" pitchFamily="34" charset="-128"/>
              </a:rPr>
              <a:t>	0x00000002</a:t>
            </a:r>
          </a:p>
          <a:p>
            <a:r>
              <a:rPr lang="en-US" altLang="en-US" sz="1400">
                <a:ea typeface="ＭＳ Ｐゴシック" pitchFamily="34" charset="-128"/>
              </a:rPr>
              <a:t>	If this value is used, the system maps the file into the calling process's virtual address space as if it were a data file. </a:t>
            </a:r>
            <a:r>
              <a:rPr lang="en-US" altLang="en-US" sz="1400" b="1" u="sng">
                <a:ea typeface="ＭＳ Ｐゴシック" pitchFamily="34" charset="-128"/>
              </a:rPr>
              <a:t>Nothing is done to execute or prepare to execute</a:t>
            </a:r>
            <a:r>
              <a:rPr lang="en-US" altLang="en-US" sz="1400">
                <a:ea typeface="ＭＳ Ｐゴシック" pitchFamily="34" charset="-128"/>
              </a:rPr>
              <a:t> the mapped file. Use this flag </a:t>
            </a:r>
            <a:r>
              <a:rPr lang="en-US" altLang="en-US" sz="1400" b="1" u="sng">
                <a:ea typeface="ＭＳ Ｐゴシック" pitchFamily="34" charset="-128"/>
              </a:rPr>
              <a:t>when you want to load a DLL only to extract messages or resources</a:t>
            </a:r>
            <a:r>
              <a:rPr lang="en-US" altLang="en-US" sz="1400">
                <a:ea typeface="ＭＳ Ｐゴシック" pitchFamily="34" charset="-128"/>
              </a:rPr>
              <a:t> from it.</a:t>
            </a:r>
          </a:p>
          <a:p>
            <a:endParaRPr lang="en-US" altLang="en-US" sz="1400">
              <a:ea typeface="ＭＳ Ｐゴシック" pitchFamily="34" charset="-128"/>
            </a:endParaRP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96F2CF66-6428-4762-8BB0-D915E8F3E574}" type="slidenum">
              <a:rPr lang="nb-NO" sz="1000"/>
              <a:pPr algn="r">
                <a:defRPr/>
              </a:pPr>
              <a:t>35</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23907">
                                            <p:txEl>
                                              <p:pRg st="0" end="0"/>
                                            </p:txEl>
                                          </p:spTgt>
                                        </p:tgtEl>
                                        <p:attrNameLst>
                                          <p:attrName>style.visibility</p:attrName>
                                        </p:attrNameLst>
                                      </p:cBhvr>
                                      <p:to>
                                        <p:strVal val="visible"/>
                                      </p:to>
                                    </p:set>
                                    <p:animEffect transition="in" filter="box(in)">
                                      <p:cBhvr>
                                        <p:cTn id="7" dur="500"/>
                                        <p:tgtEl>
                                          <p:spTgt spid="12390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23907">
                                            <p:txEl>
                                              <p:pRg st="1" end="1"/>
                                            </p:txEl>
                                          </p:spTgt>
                                        </p:tgtEl>
                                        <p:attrNameLst>
                                          <p:attrName>style.visibility</p:attrName>
                                        </p:attrNameLst>
                                      </p:cBhvr>
                                      <p:to>
                                        <p:strVal val="visible"/>
                                      </p:to>
                                    </p:set>
                                    <p:animEffect transition="in" filter="box(in)">
                                      <p:cBhvr>
                                        <p:cTn id="12" dur="500"/>
                                        <p:tgtEl>
                                          <p:spTgt spid="12390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23907">
                                            <p:txEl>
                                              <p:pRg st="2" end="2"/>
                                            </p:txEl>
                                          </p:spTgt>
                                        </p:tgtEl>
                                        <p:attrNameLst>
                                          <p:attrName>style.visibility</p:attrName>
                                        </p:attrNameLst>
                                      </p:cBhvr>
                                      <p:to>
                                        <p:strVal val="visible"/>
                                      </p:to>
                                    </p:set>
                                    <p:animEffect transition="in" filter="box(in)">
                                      <p:cBhvr>
                                        <p:cTn id="17" dur="500"/>
                                        <p:tgtEl>
                                          <p:spTgt spid="12390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23907">
                                            <p:txEl>
                                              <p:pRg st="3" end="3"/>
                                            </p:txEl>
                                          </p:spTgt>
                                        </p:tgtEl>
                                        <p:attrNameLst>
                                          <p:attrName>style.visibility</p:attrName>
                                        </p:attrNameLst>
                                      </p:cBhvr>
                                      <p:to>
                                        <p:strVal val="visible"/>
                                      </p:to>
                                    </p:set>
                                    <p:animEffect transition="in" filter="box(in)">
                                      <p:cBhvr>
                                        <p:cTn id="22" dur="500"/>
                                        <p:tgtEl>
                                          <p:spTgt spid="12390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23907">
                                            <p:txEl>
                                              <p:pRg st="4" end="4"/>
                                            </p:txEl>
                                          </p:spTgt>
                                        </p:tgtEl>
                                        <p:attrNameLst>
                                          <p:attrName>style.visibility</p:attrName>
                                        </p:attrNameLst>
                                      </p:cBhvr>
                                      <p:to>
                                        <p:strVal val="visible"/>
                                      </p:to>
                                    </p:set>
                                    <p:animEffect transition="in" filter="box(in)">
                                      <p:cBhvr>
                                        <p:cTn id="27" dur="500"/>
                                        <p:tgtEl>
                                          <p:spTgt spid="123907">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123907">
                                            <p:txEl>
                                              <p:pRg st="5" end="5"/>
                                            </p:txEl>
                                          </p:spTgt>
                                        </p:tgtEl>
                                        <p:attrNameLst>
                                          <p:attrName>style.visibility</p:attrName>
                                        </p:attrNameLst>
                                      </p:cBhvr>
                                      <p:to>
                                        <p:strVal val="visible"/>
                                      </p:to>
                                    </p:set>
                                    <p:animEffect transition="in" filter="box(in)">
                                      <p:cBhvr>
                                        <p:cTn id="32" dur="500"/>
                                        <p:tgtEl>
                                          <p:spTgt spid="123907">
                                            <p:txEl>
                                              <p:pRg st="5" end="5"/>
                                            </p:txEl>
                                          </p:spTgt>
                                        </p:tgtEl>
                                      </p:cBhvr>
                                    </p:animEffect>
                                  </p:childTnLst>
                                </p:cTn>
                              </p:par>
                              <p:par>
                                <p:cTn id="33" presetID="4" presetClass="entr" presetSubtype="16" fill="hold" grpId="0" nodeType="withEffect">
                                  <p:stCondLst>
                                    <p:cond delay="0"/>
                                  </p:stCondLst>
                                  <p:childTnLst>
                                    <p:set>
                                      <p:cBhvr>
                                        <p:cTn id="34" dur="1" fill="hold">
                                          <p:stCondLst>
                                            <p:cond delay="0"/>
                                          </p:stCondLst>
                                        </p:cTn>
                                        <p:tgtEl>
                                          <p:spTgt spid="123907">
                                            <p:txEl>
                                              <p:pRg st="6" end="6"/>
                                            </p:txEl>
                                          </p:spTgt>
                                        </p:tgtEl>
                                        <p:attrNameLst>
                                          <p:attrName>style.visibility</p:attrName>
                                        </p:attrNameLst>
                                      </p:cBhvr>
                                      <p:to>
                                        <p:strVal val="visible"/>
                                      </p:to>
                                    </p:set>
                                    <p:animEffect transition="in" filter="box(in)">
                                      <p:cBhvr>
                                        <p:cTn id="35" dur="500"/>
                                        <p:tgtEl>
                                          <p:spTgt spid="123907">
                                            <p:txEl>
                                              <p:pRg st="6" end="6"/>
                                            </p:txEl>
                                          </p:spTgt>
                                        </p:tgtEl>
                                      </p:cBhvr>
                                    </p:animEffect>
                                  </p:childTnLst>
                                </p:cTn>
                              </p:par>
                              <p:par>
                                <p:cTn id="36" presetID="4" presetClass="entr" presetSubtype="16" fill="hold" grpId="0" nodeType="withEffect">
                                  <p:stCondLst>
                                    <p:cond delay="0"/>
                                  </p:stCondLst>
                                  <p:childTnLst>
                                    <p:set>
                                      <p:cBhvr>
                                        <p:cTn id="37" dur="1" fill="hold">
                                          <p:stCondLst>
                                            <p:cond delay="0"/>
                                          </p:stCondLst>
                                        </p:cTn>
                                        <p:tgtEl>
                                          <p:spTgt spid="123907">
                                            <p:txEl>
                                              <p:pRg st="7" end="7"/>
                                            </p:txEl>
                                          </p:spTgt>
                                        </p:tgtEl>
                                        <p:attrNameLst>
                                          <p:attrName>style.visibility</p:attrName>
                                        </p:attrNameLst>
                                      </p:cBhvr>
                                      <p:to>
                                        <p:strVal val="visible"/>
                                      </p:to>
                                    </p:set>
                                    <p:animEffect transition="in" filter="box(in)">
                                      <p:cBhvr>
                                        <p:cTn id="38" dur="500"/>
                                        <p:tgtEl>
                                          <p:spTgt spid="12390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907"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2"/>
          <p:cNvSpPr>
            <a:spLocks noGrp="1" noChangeArrowheads="1"/>
          </p:cNvSpPr>
          <p:nvPr>
            <p:ph type="title"/>
          </p:nvPr>
        </p:nvSpPr>
        <p:spPr>
          <a:xfrm>
            <a:off x="1919288" y="188913"/>
            <a:ext cx="8229600" cy="633412"/>
          </a:xfrm>
        </p:spPr>
        <p:txBody>
          <a:bodyPr>
            <a:normAutofit/>
          </a:bodyPr>
          <a:lstStyle/>
          <a:p>
            <a:pPr>
              <a:defRPr/>
            </a:pPr>
            <a:r>
              <a:rPr lang="nb-NO" altLang="en-US"/>
              <a:t>LNK exploitet i detalj – forklart</a:t>
            </a:r>
            <a:endParaRPr lang="en-US" altLang="en-US"/>
          </a:p>
        </p:txBody>
      </p:sp>
      <p:sp>
        <p:nvSpPr>
          <p:cNvPr id="124931" name="Rectangle 3"/>
          <p:cNvSpPr>
            <a:spLocks noGrp="1" noChangeArrowheads="1"/>
          </p:cNvSpPr>
          <p:nvPr>
            <p:ph type="body" idx="1"/>
          </p:nvPr>
        </p:nvSpPr>
        <p:spPr>
          <a:xfrm>
            <a:off x="1981200" y="1125538"/>
            <a:ext cx="8229600" cy="5256212"/>
          </a:xfrm>
        </p:spPr>
        <p:txBody>
          <a:bodyPr>
            <a:normAutofit fontScale="92500" lnSpcReduction="10000"/>
          </a:bodyPr>
          <a:lstStyle/>
          <a:p>
            <a:pPr>
              <a:buFontTx/>
              <a:buChar char="•"/>
              <a:defRPr/>
            </a:pPr>
            <a:r>
              <a:rPr lang="nb-NO" altLang="en-US"/>
              <a:t>På grunn av at Windows Shell, for en spesifikk – ikke dokumentert, Item ID brukte LoadLibrary og ikke LoadLibraryEx ble kode i DLLen kjørt</a:t>
            </a:r>
          </a:p>
          <a:p>
            <a:pPr>
              <a:buFontTx/>
              <a:buChar char="•"/>
              <a:defRPr/>
            </a:pPr>
            <a:r>
              <a:rPr lang="nb-NO" altLang="en-US"/>
              <a:t>Dette ble utnyttet til å kjøre en executable på en USB pinne automatisk</a:t>
            </a:r>
          </a:p>
          <a:p>
            <a:pPr>
              <a:buFontTx/>
              <a:buChar char="•"/>
              <a:defRPr/>
            </a:pPr>
            <a:endParaRPr lang="nb-NO" altLang="en-US"/>
          </a:p>
          <a:p>
            <a:pPr>
              <a:buFontTx/>
              <a:buChar char="•"/>
              <a:defRPr/>
            </a:pPr>
            <a:r>
              <a:rPr lang="nb-NO" altLang="en-US"/>
              <a:t>Microsoft anså allikevel ikke dette som et exploit, men ”as designed”, men etter en del press fra sikkerhetsbransjen releaset de en patch som endret dette etter cirka en måned</a:t>
            </a:r>
          </a:p>
          <a:p>
            <a:pPr>
              <a:buFontTx/>
              <a:buChar char="•"/>
              <a:defRPr/>
            </a:pPr>
            <a:endParaRPr lang="nb-NO" altLang="en-US"/>
          </a:p>
          <a:p>
            <a:pPr>
              <a:buFontTx/>
              <a:buChar char="•"/>
              <a:defRPr/>
            </a:pPr>
            <a:r>
              <a:rPr lang="nb-NO" altLang="en-US"/>
              <a:t>Dette var en ukjent exploit (dvs ingen andre malware brukte det) frem til StuxNet ble avslørt</a:t>
            </a:r>
          </a:p>
          <a:p>
            <a:pPr>
              <a:buFontTx/>
              <a:buChar char="•"/>
              <a:defRPr/>
            </a:pPr>
            <a:r>
              <a:rPr lang="nb-NO" altLang="en-US"/>
              <a:t>Windows 98, Windows Me, Windows NT 4.0, Windows XP, Windows Vista og Windows 7 var sårbare da det var en core komponent som ikke var blitt endret siden den ble laget for første gang</a:t>
            </a:r>
            <a:endParaRPr lang="en-US" altLang="en-US"/>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D78EF3D1-E3B2-4EB4-9D71-C153662EF064}" type="slidenum">
              <a:rPr lang="nb-NO" sz="1000"/>
              <a:pPr algn="r">
                <a:defRPr/>
              </a:pPr>
              <a:t>36</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24931">
                                            <p:txEl>
                                              <p:pRg st="0" end="0"/>
                                            </p:txEl>
                                          </p:spTgt>
                                        </p:tgtEl>
                                        <p:attrNameLst>
                                          <p:attrName>style.visibility</p:attrName>
                                        </p:attrNameLst>
                                      </p:cBhvr>
                                      <p:to>
                                        <p:strVal val="visible"/>
                                      </p:to>
                                    </p:set>
                                    <p:animEffect transition="in" filter="box(in)">
                                      <p:cBhvr>
                                        <p:cTn id="7" dur="500"/>
                                        <p:tgtEl>
                                          <p:spTgt spid="12493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24931">
                                            <p:txEl>
                                              <p:pRg st="1" end="1"/>
                                            </p:txEl>
                                          </p:spTgt>
                                        </p:tgtEl>
                                        <p:attrNameLst>
                                          <p:attrName>style.visibility</p:attrName>
                                        </p:attrNameLst>
                                      </p:cBhvr>
                                      <p:to>
                                        <p:strVal val="visible"/>
                                      </p:to>
                                    </p:set>
                                    <p:animEffect transition="in" filter="box(in)">
                                      <p:cBhvr>
                                        <p:cTn id="12" dur="500"/>
                                        <p:tgtEl>
                                          <p:spTgt spid="12493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24931">
                                            <p:txEl>
                                              <p:pRg st="3" end="3"/>
                                            </p:txEl>
                                          </p:spTgt>
                                        </p:tgtEl>
                                        <p:attrNameLst>
                                          <p:attrName>style.visibility</p:attrName>
                                        </p:attrNameLst>
                                      </p:cBhvr>
                                      <p:to>
                                        <p:strVal val="visible"/>
                                      </p:to>
                                    </p:set>
                                    <p:animEffect transition="in" filter="box(in)">
                                      <p:cBhvr>
                                        <p:cTn id="17" dur="500"/>
                                        <p:tgtEl>
                                          <p:spTgt spid="124931">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24931">
                                            <p:txEl>
                                              <p:pRg st="5" end="5"/>
                                            </p:txEl>
                                          </p:spTgt>
                                        </p:tgtEl>
                                        <p:attrNameLst>
                                          <p:attrName>style.visibility</p:attrName>
                                        </p:attrNameLst>
                                      </p:cBhvr>
                                      <p:to>
                                        <p:strVal val="visible"/>
                                      </p:to>
                                    </p:set>
                                    <p:animEffect transition="in" filter="box(in)">
                                      <p:cBhvr>
                                        <p:cTn id="22" dur="500"/>
                                        <p:tgtEl>
                                          <p:spTgt spid="124931">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24931">
                                            <p:txEl>
                                              <p:pRg st="6" end="6"/>
                                            </p:txEl>
                                          </p:spTgt>
                                        </p:tgtEl>
                                        <p:attrNameLst>
                                          <p:attrName>style.visibility</p:attrName>
                                        </p:attrNameLst>
                                      </p:cBhvr>
                                      <p:to>
                                        <p:strVal val="visible"/>
                                      </p:to>
                                    </p:set>
                                    <p:animEffect transition="in" filter="box(in)">
                                      <p:cBhvr>
                                        <p:cTn id="27" dur="500"/>
                                        <p:tgtEl>
                                          <p:spTgt spid="12493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931"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a:xfrm>
            <a:off x="1919288" y="188913"/>
            <a:ext cx="8229600" cy="633412"/>
          </a:xfrm>
        </p:spPr>
        <p:txBody>
          <a:bodyPr>
            <a:normAutofit/>
          </a:bodyPr>
          <a:lstStyle/>
          <a:p>
            <a:pPr>
              <a:defRPr/>
            </a:pPr>
            <a:r>
              <a:rPr lang="nb-NO" altLang="en-US"/>
              <a:t>Dystre spådommer</a:t>
            </a:r>
            <a:endParaRPr lang="en-US" altLang="en-US"/>
          </a:p>
        </p:txBody>
      </p:sp>
      <p:sp>
        <p:nvSpPr>
          <p:cNvPr id="108547" name="Rectangle 3"/>
          <p:cNvSpPr>
            <a:spLocks noGrp="1" noChangeArrowheads="1"/>
          </p:cNvSpPr>
          <p:nvPr>
            <p:ph type="body" idx="1"/>
          </p:nvPr>
        </p:nvSpPr>
        <p:spPr>
          <a:xfrm>
            <a:off x="1981200" y="1125538"/>
            <a:ext cx="8229600" cy="5256212"/>
          </a:xfrm>
        </p:spPr>
        <p:txBody>
          <a:bodyPr>
            <a:normAutofit lnSpcReduction="10000"/>
          </a:bodyPr>
          <a:lstStyle/>
          <a:p>
            <a:pPr>
              <a:defRPr/>
            </a:pPr>
            <a:r>
              <a:rPr lang="nb-NO" altLang="en-US" b="1" dirty="0"/>
              <a:t>Cofer Black</a:t>
            </a:r>
            <a:r>
              <a:rPr lang="nb-NO" altLang="en-US" dirty="0"/>
              <a:t> (2011, Black Hat Las Vegas)</a:t>
            </a:r>
          </a:p>
          <a:p>
            <a:pPr>
              <a:defRPr/>
            </a:pPr>
            <a:r>
              <a:rPr lang="nb-NO" altLang="en-US" dirty="0"/>
              <a:t>’Head of Counter Terrorism’, CIA (1999 – 2002)</a:t>
            </a:r>
          </a:p>
          <a:p>
            <a:pPr>
              <a:defRPr/>
            </a:pPr>
            <a:endParaRPr lang="nb-NO" altLang="en-US" dirty="0"/>
          </a:p>
          <a:p>
            <a:pPr>
              <a:defRPr/>
            </a:pPr>
            <a:r>
              <a:rPr lang="nb-NO" altLang="en-US" dirty="0"/>
              <a:t>	</a:t>
            </a:r>
            <a:r>
              <a:rPr lang="en-US" altLang="en-US" dirty="0"/>
              <a:t>Until recently, the U.S. Government counterterrorism groups have been focused on the possibility of chemical, bacteriological, radiological and nuclear attacks. The appearance of </a:t>
            </a:r>
            <a:r>
              <a:rPr lang="en-US" altLang="en-US" dirty="0" err="1"/>
              <a:t>Stuxnet</a:t>
            </a:r>
            <a:r>
              <a:rPr lang="en-US" altLang="en-US" dirty="0"/>
              <a:t> has changed that, and the concerns are now kinetic, bacteriological and </a:t>
            </a:r>
            <a:r>
              <a:rPr lang="en-US" altLang="en-US" u="sng" dirty="0"/>
              <a:t>cyber</a:t>
            </a:r>
            <a:r>
              <a:rPr lang="en-US" altLang="en-US" dirty="0"/>
              <a:t>.</a:t>
            </a:r>
          </a:p>
          <a:p>
            <a:pPr>
              <a:defRPr/>
            </a:pPr>
            <a:r>
              <a:rPr lang="en-US" altLang="en-US" dirty="0"/>
              <a:t>	I am here to tell you, and you can quote me on this: The </a:t>
            </a:r>
            <a:r>
              <a:rPr lang="en-US" altLang="en-US" dirty="0" err="1"/>
              <a:t>Stuxnet</a:t>
            </a:r>
            <a:r>
              <a:rPr lang="en-US" altLang="en-US" dirty="0"/>
              <a:t> attack is the Rubicon of our future. It was really expensive, so a nation-state had to be involved. Second, [the world of cyber] has now morphed into </a:t>
            </a:r>
            <a:r>
              <a:rPr lang="en-US" altLang="en-US" u="sng" dirty="0"/>
              <a:t>physical destruction</a:t>
            </a:r>
            <a:r>
              <a:rPr lang="en-US" altLang="en-US" dirty="0"/>
              <a:t> of national resources. This is huge.</a:t>
            </a:r>
          </a:p>
          <a:p>
            <a:pPr>
              <a:defRPr/>
            </a:pPr>
            <a:r>
              <a:rPr lang="nb-NO" altLang="en-US" dirty="0"/>
              <a:t>	This brings in viability of kinetic counterstrike.</a:t>
            </a:r>
            <a:endParaRPr lang="en-US" altLang="en-US" dirty="0"/>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BD27F9AF-A08E-4A18-A763-D0FB9E206A5E}" type="slidenum">
              <a:rPr lang="nb-NO" sz="1000"/>
              <a:pPr algn="r">
                <a:defRPr/>
              </a:pPr>
              <a:t>37</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108547">
                                            <p:txEl>
                                              <p:pRg st="3" end="3"/>
                                            </p:txEl>
                                          </p:spTgt>
                                        </p:tgtEl>
                                        <p:attrNameLst>
                                          <p:attrName>style.visibility</p:attrName>
                                        </p:attrNameLst>
                                      </p:cBhvr>
                                      <p:to>
                                        <p:strVal val="visible"/>
                                      </p:to>
                                    </p:set>
                                    <p:animEffect transition="in" filter="box(in)">
                                      <p:cBhvr>
                                        <p:cTn id="7" dur="500"/>
                                        <p:tgtEl>
                                          <p:spTgt spid="108547">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108547">
                                            <p:txEl>
                                              <p:pRg st="4" end="4"/>
                                            </p:txEl>
                                          </p:spTgt>
                                        </p:tgtEl>
                                        <p:attrNameLst>
                                          <p:attrName>style.visibility</p:attrName>
                                        </p:attrNameLst>
                                      </p:cBhvr>
                                      <p:to>
                                        <p:strVal val="visible"/>
                                      </p:to>
                                    </p:set>
                                    <p:animEffect transition="in" filter="box(in)">
                                      <p:cBhvr>
                                        <p:cTn id="12" dur="500"/>
                                        <p:tgtEl>
                                          <p:spTgt spid="108547">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108547">
                                            <p:txEl>
                                              <p:pRg st="5" end="5"/>
                                            </p:txEl>
                                          </p:spTgt>
                                        </p:tgtEl>
                                        <p:attrNameLst>
                                          <p:attrName>style.visibility</p:attrName>
                                        </p:attrNameLst>
                                      </p:cBhvr>
                                      <p:to>
                                        <p:strVal val="visible"/>
                                      </p:to>
                                    </p:set>
                                    <p:animEffect transition="in" filter="box(in)">
                                      <p:cBhvr>
                                        <p:cTn id="17" dur="500"/>
                                        <p:tgtEl>
                                          <p:spTgt spid="10854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a:xfrm>
            <a:off x="1919288" y="188913"/>
            <a:ext cx="8229600" cy="633412"/>
          </a:xfrm>
        </p:spPr>
        <p:txBody>
          <a:bodyPr>
            <a:normAutofit/>
          </a:bodyPr>
          <a:lstStyle/>
          <a:p>
            <a:pPr>
              <a:defRPr/>
            </a:pPr>
            <a:r>
              <a:rPr lang="nb-NO" altLang="en-US"/>
              <a:t>Hva kan gjøres med slik malware?</a:t>
            </a:r>
            <a:endParaRPr lang="en-US" altLang="en-US"/>
          </a:p>
        </p:txBody>
      </p:sp>
      <p:sp>
        <p:nvSpPr>
          <p:cNvPr id="113667" name="Rectangle 3"/>
          <p:cNvSpPr>
            <a:spLocks noGrp="1" noChangeArrowheads="1"/>
          </p:cNvSpPr>
          <p:nvPr>
            <p:ph type="body" idx="1"/>
          </p:nvPr>
        </p:nvSpPr>
        <p:spPr>
          <a:xfrm>
            <a:off x="1981200" y="1125538"/>
            <a:ext cx="8229600" cy="5256212"/>
          </a:xfrm>
        </p:spPr>
        <p:txBody>
          <a:bodyPr>
            <a:normAutofit/>
          </a:bodyPr>
          <a:lstStyle/>
          <a:p>
            <a:pPr>
              <a:buFontTx/>
              <a:buChar char="•"/>
              <a:defRPr/>
            </a:pPr>
            <a:r>
              <a:rPr lang="nb-NO" altLang="en-US"/>
              <a:t>Åpenbart; ødelegge komponenter i kjernekraftverk</a:t>
            </a:r>
          </a:p>
          <a:p>
            <a:pPr lvl="1">
              <a:defRPr/>
            </a:pPr>
            <a:r>
              <a:rPr lang="nb-NO" altLang="en-US" sz="1400"/>
              <a:t>Rundt 50% av alle maskiner hvor StuxNet ble funnet er i følge en uttalelse fra forskeren Ralph Langner på to kjernekraftverk i Iran.</a:t>
            </a:r>
          </a:p>
          <a:p>
            <a:pPr lvl="1">
              <a:defRPr/>
            </a:pPr>
            <a:r>
              <a:rPr lang="nb-NO" altLang="en-US" sz="1400"/>
              <a:t>I følge en rapport fra Institute of Science and International Security ble 1000 sentrifuger ødelagt ved Natanz kraftverket mellom November 2009 og Januar 2010</a:t>
            </a:r>
          </a:p>
          <a:p>
            <a:pPr lvl="1">
              <a:defRPr/>
            </a:pPr>
            <a:r>
              <a:rPr lang="nb-NO" altLang="en-US" sz="1400"/>
              <a:t>StuxNet var spesifikt skrevet for å først øke roteringshastigheten i motoren, for så å senke den kraftig – hvilket vil resultere i vibreringer som resulterte i ”forurenset” uran, og skadet sentrifugen</a:t>
            </a:r>
          </a:p>
          <a:p>
            <a:pPr>
              <a:buFontTx/>
              <a:buChar char="•"/>
              <a:defRPr/>
            </a:pPr>
            <a:endParaRPr lang="nb-NO" altLang="en-US"/>
          </a:p>
          <a:p>
            <a:pPr>
              <a:buFontTx/>
              <a:buChar char="•"/>
              <a:defRPr/>
            </a:pPr>
            <a:r>
              <a:rPr lang="nb-NO" altLang="en-US"/>
              <a:t>Endre temperaturen i kraftverk – og resultere i meltdown/eksplosjon?</a:t>
            </a:r>
          </a:p>
          <a:p>
            <a:pPr>
              <a:buFontTx/>
              <a:buChar char="•"/>
              <a:defRPr/>
            </a:pPr>
            <a:r>
              <a:rPr lang="nb-NO" altLang="en-US"/>
              <a:t>Koble ned strømtilførselen i et land</a:t>
            </a:r>
          </a:p>
          <a:p>
            <a:pPr>
              <a:buFontTx/>
              <a:buChar char="•"/>
              <a:defRPr/>
            </a:pPr>
            <a:r>
              <a:rPr lang="nb-NO" altLang="en-US"/>
              <a:t>Industrispionasje</a:t>
            </a:r>
          </a:p>
          <a:p>
            <a:pPr>
              <a:buFontTx/>
              <a:buChar char="•"/>
              <a:defRPr/>
            </a:pPr>
            <a:r>
              <a:rPr lang="nb-NO" altLang="en-US"/>
              <a:t>Ødelegge fabrikkene til et konkurrerende firma</a:t>
            </a:r>
          </a:p>
          <a:p>
            <a:pPr>
              <a:buFontTx/>
              <a:buChar char="•"/>
              <a:defRPr/>
            </a:pPr>
            <a:endParaRPr lang="en-US" altLang="en-US"/>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CFFCABBB-ADFA-48C3-9BF4-1250EA559655}" type="slidenum">
              <a:rPr lang="nb-NO" sz="1000"/>
              <a:pPr algn="r">
                <a:defRPr/>
              </a:pPr>
              <a:t>38</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3667">
                                            <p:txEl>
                                              <p:pRg st="0" end="0"/>
                                            </p:txEl>
                                          </p:spTgt>
                                        </p:tgtEl>
                                        <p:attrNameLst>
                                          <p:attrName>style.visibility</p:attrName>
                                        </p:attrNameLst>
                                      </p:cBhvr>
                                      <p:to>
                                        <p:strVal val="visible"/>
                                      </p:to>
                                    </p:set>
                                    <p:animEffect transition="in" filter="box(in)">
                                      <p:cBhvr>
                                        <p:cTn id="7" dur="500"/>
                                        <p:tgtEl>
                                          <p:spTgt spid="11366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3667">
                                            <p:txEl>
                                              <p:pRg st="1" end="1"/>
                                            </p:txEl>
                                          </p:spTgt>
                                        </p:tgtEl>
                                        <p:attrNameLst>
                                          <p:attrName>style.visibility</p:attrName>
                                        </p:attrNameLst>
                                      </p:cBhvr>
                                      <p:to>
                                        <p:strVal val="visible"/>
                                      </p:to>
                                    </p:set>
                                    <p:animEffect transition="in" filter="box(in)">
                                      <p:cBhvr>
                                        <p:cTn id="12" dur="500"/>
                                        <p:tgtEl>
                                          <p:spTgt spid="11366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13667">
                                            <p:txEl>
                                              <p:pRg st="2" end="2"/>
                                            </p:txEl>
                                          </p:spTgt>
                                        </p:tgtEl>
                                        <p:attrNameLst>
                                          <p:attrName>style.visibility</p:attrName>
                                        </p:attrNameLst>
                                      </p:cBhvr>
                                      <p:to>
                                        <p:strVal val="visible"/>
                                      </p:to>
                                    </p:set>
                                    <p:animEffect transition="in" filter="box(in)">
                                      <p:cBhvr>
                                        <p:cTn id="17" dur="500"/>
                                        <p:tgtEl>
                                          <p:spTgt spid="11366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13667">
                                            <p:txEl>
                                              <p:pRg st="3" end="3"/>
                                            </p:txEl>
                                          </p:spTgt>
                                        </p:tgtEl>
                                        <p:attrNameLst>
                                          <p:attrName>style.visibility</p:attrName>
                                        </p:attrNameLst>
                                      </p:cBhvr>
                                      <p:to>
                                        <p:strVal val="visible"/>
                                      </p:to>
                                    </p:set>
                                    <p:animEffect transition="in" filter="box(in)">
                                      <p:cBhvr>
                                        <p:cTn id="22" dur="500"/>
                                        <p:tgtEl>
                                          <p:spTgt spid="11366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13667">
                                            <p:txEl>
                                              <p:pRg st="5" end="5"/>
                                            </p:txEl>
                                          </p:spTgt>
                                        </p:tgtEl>
                                        <p:attrNameLst>
                                          <p:attrName>style.visibility</p:attrName>
                                        </p:attrNameLst>
                                      </p:cBhvr>
                                      <p:to>
                                        <p:strVal val="visible"/>
                                      </p:to>
                                    </p:set>
                                    <p:animEffect transition="in" filter="box(in)">
                                      <p:cBhvr>
                                        <p:cTn id="27" dur="500"/>
                                        <p:tgtEl>
                                          <p:spTgt spid="113667">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113667">
                                            <p:txEl>
                                              <p:pRg st="6" end="6"/>
                                            </p:txEl>
                                          </p:spTgt>
                                        </p:tgtEl>
                                        <p:attrNameLst>
                                          <p:attrName>style.visibility</p:attrName>
                                        </p:attrNameLst>
                                      </p:cBhvr>
                                      <p:to>
                                        <p:strVal val="visible"/>
                                      </p:to>
                                    </p:set>
                                    <p:animEffect transition="in" filter="box(in)">
                                      <p:cBhvr>
                                        <p:cTn id="32" dur="500"/>
                                        <p:tgtEl>
                                          <p:spTgt spid="113667">
                                            <p:txEl>
                                              <p:pRg st="6" end="6"/>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113667">
                                            <p:txEl>
                                              <p:pRg st="7" end="7"/>
                                            </p:txEl>
                                          </p:spTgt>
                                        </p:tgtEl>
                                        <p:attrNameLst>
                                          <p:attrName>style.visibility</p:attrName>
                                        </p:attrNameLst>
                                      </p:cBhvr>
                                      <p:to>
                                        <p:strVal val="visible"/>
                                      </p:to>
                                    </p:set>
                                    <p:animEffect transition="in" filter="box(in)">
                                      <p:cBhvr>
                                        <p:cTn id="37" dur="500"/>
                                        <p:tgtEl>
                                          <p:spTgt spid="113667">
                                            <p:txEl>
                                              <p:pRg st="7" end="7"/>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16" fill="hold" grpId="0" nodeType="clickEffect">
                                  <p:stCondLst>
                                    <p:cond delay="0"/>
                                  </p:stCondLst>
                                  <p:childTnLst>
                                    <p:set>
                                      <p:cBhvr>
                                        <p:cTn id="41" dur="1" fill="hold">
                                          <p:stCondLst>
                                            <p:cond delay="0"/>
                                          </p:stCondLst>
                                        </p:cTn>
                                        <p:tgtEl>
                                          <p:spTgt spid="113667">
                                            <p:txEl>
                                              <p:pRg st="8" end="8"/>
                                            </p:txEl>
                                          </p:spTgt>
                                        </p:tgtEl>
                                        <p:attrNameLst>
                                          <p:attrName>style.visibility</p:attrName>
                                        </p:attrNameLst>
                                      </p:cBhvr>
                                      <p:to>
                                        <p:strVal val="visible"/>
                                      </p:to>
                                    </p:set>
                                    <p:animEffect transition="in" filter="box(in)">
                                      <p:cBhvr>
                                        <p:cTn id="42" dur="500"/>
                                        <p:tgtEl>
                                          <p:spTgt spid="11366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667"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Grp="1" noChangeArrowheads="1"/>
          </p:cNvSpPr>
          <p:nvPr>
            <p:ph type="title"/>
          </p:nvPr>
        </p:nvSpPr>
        <p:spPr>
          <a:xfrm>
            <a:off x="1919288" y="188913"/>
            <a:ext cx="8229600" cy="633412"/>
          </a:xfrm>
        </p:spPr>
        <p:txBody>
          <a:bodyPr>
            <a:normAutofit/>
          </a:bodyPr>
          <a:lstStyle/>
          <a:p>
            <a:pPr>
              <a:defRPr/>
            </a:pPr>
            <a:r>
              <a:rPr lang="en-US" altLang="en-US"/>
              <a:t>Operation Olympic Games</a:t>
            </a:r>
          </a:p>
        </p:txBody>
      </p:sp>
      <p:sp>
        <p:nvSpPr>
          <p:cNvPr id="132099" name="Rectangle 3"/>
          <p:cNvSpPr>
            <a:spLocks noGrp="1" noChangeArrowheads="1"/>
          </p:cNvSpPr>
          <p:nvPr>
            <p:ph type="body" idx="1"/>
          </p:nvPr>
        </p:nvSpPr>
        <p:spPr>
          <a:xfrm>
            <a:off x="1981200" y="1125538"/>
            <a:ext cx="8229600" cy="5256212"/>
          </a:xfrm>
        </p:spPr>
        <p:txBody>
          <a:bodyPr>
            <a:normAutofit fontScale="92500"/>
          </a:bodyPr>
          <a:lstStyle/>
          <a:p>
            <a:pPr>
              <a:buFontTx/>
              <a:buChar char="•"/>
              <a:defRPr/>
            </a:pPr>
            <a:r>
              <a:rPr lang="nb-NO" altLang="en-US" dirty="0"/>
              <a:t>I juni 2012 avslørte Washington Post det som mange hadde mistenkt</a:t>
            </a:r>
          </a:p>
          <a:p>
            <a:pPr>
              <a:buFontTx/>
              <a:buChar char="•"/>
              <a:defRPr/>
            </a:pPr>
            <a:r>
              <a:rPr lang="nb-NO" altLang="en-US" dirty="0"/>
              <a:t>Stuxnet var utviklet av NSA, CIA og Israelsk etterretning</a:t>
            </a:r>
          </a:p>
          <a:p>
            <a:pPr lvl="1">
              <a:defRPr/>
            </a:pPr>
            <a:r>
              <a:rPr lang="nb-NO" altLang="en-US" sz="1600" dirty="0"/>
              <a:t>Den amerikanske avdelingen som stod bak mesteparten av koden og forskningen har ikke noe offesielt navn.</a:t>
            </a:r>
          </a:p>
          <a:p>
            <a:pPr lvl="1">
              <a:defRPr/>
            </a:pPr>
            <a:r>
              <a:rPr lang="nb-NO" altLang="en-US" sz="1600" dirty="0"/>
              <a:t>Den israelske avdelingen kalles enten Unit 2600, eller Unit 8200 - avhengig av kilde (https://twitter.com/y0m/status/126991414516121600)</a:t>
            </a:r>
          </a:p>
          <a:p>
            <a:pPr>
              <a:buFontTx/>
              <a:buChar char="•"/>
              <a:defRPr/>
            </a:pPr>
            <a:r>
              <a:rPr lang="nb-NO" altLang="en-US" dirty="0"/>
              <a:t>Operasjonen ble godkjent av Bush administrasjonen I 2006</a:t>
            </a:r>
          </a:p>
          <a:p>
            <a:pPr>
              <a:buFontTx/>
              <a:buChar char="•"/>
              <a:defRPr/>
            </a:pPr>
            <a:r>
              <a:rPr lang="nb-NO" altLang="en-US" dirty="0"/>
              <a:t>Viruset var laget for å infisere anlegg for anriking av uran I Iran</a:t>
            </a:r>
          </a:p>
          <a:p>
            <a:pPr>
              <a:buFontTx/>
              <a:buChar char="•"/>
              <a:defRPr/>
            </a:pPr>
            <a:endParaRPr lang="nb-NO" altLang="en-US" dirty="0"/>
          </a:p>
          <a:p>
            <a:pPr>
              <a:buFontTx/>
              <a:buChar char="•"/>
              <a:defRPr/>
            </a:pPr>
            <a:r>
              <a:rPr lang="nb-NO" altLang="en-US" dirty="0">
                <a:solidFill>
                  <a:schemeClr val="folHlink"/>
                </a:solidFill>
              </a:rPr>
              <a:t>Så får hver enkelt mene sitt om personer som er involvert i så hemmelige militære operasjoner ”lekker” informasjon til pressen, eller om dette er kontrollert informasjon som amerikanske myntigheter vil at alle skal få vite om – en del av det som ble ”avslørt” stemmer nemlig ikke…</a:t>
            </a:r>
          </a:p>
          <a:p>
            <a:pPr>
              <a:buFontTx/>
              <a:buChar char="•"/>
              <a:defRPr/>
            </a:pPr>
            <a:endParaRPr lang="nb-NO" altLang="en-US" dirty="0"/>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05A33EDC-4E8A-48D0-BA51-B518830FBB96}" type="slidenum">
              <a:rPr lang="nb-NO" sz="1000"/>
              <a:pPr algn="r">
                <a:defRPr/>
              </a:pPr>
              <a:t>39</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32099">
                                            <p:txEl>
                                              <p:pRg st="0" end="0"/>
                                            </p:txEl>
                                          </p:spTgt>
                                        </p:tgtEl>
                                        <p:attrNameLst>
                                          <p:attrName>style.visibility</p:attrName>
                                        </p:attrNameLst>
                                      </p:cBhvr>
                                      <p:to>
                                        <p:strVal val="visible"/>
                                      </p:to>
                                    </p:set>
                                    <p:animEffect transition="in" filter="box(in)">
                                      <p:cBhvr>
                                        <p:cTn id="7" dur="500"/>
                                        <p:tgtEl>
                                          <p:spTgt spid="13209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132099">
                                            <p:txEl>
                                              <p:pRg st="1" end="1"/>
                                            </p:txEl>
                                          </p:spTgt>
                                        </p:tgtEl>
                                        <p:attrNameLst>
                                          <p:attrName>style.visibility</p:attrName>
                                        </p:attrNameLst>
                                      </p:cBhvr>
                                      <p:to>
                                        <p:strVal val="visible"/>
                                      </p:to>
                                    </p:set>
                                    <p:animEffect transition="in" filter="box(in)">
                                      <p:cBhvr>
                                        <p:cTn id="12" dur="500"/>
                                        <p:tgtEl>
                                          <p:spTgt spid="132099">
                                            <p:txEl>
                                              <p:pRg st="1" end="1"/>
                                            </p:txEl>
                                          </p:spTgt>
                                        </p:tgtEl>
                                      </p:cBhvr>
                                    </p:animEffect>
                                  </p:childTnLst>
                                </p:cTn>
                              </p:par>
                              <p:par>
                                <p:cTn id="13" presetID="4" presetClass="entr" presetSubtype="16" fill="hold" nodeType="withEffect">
                                  <p:stCondLst>
                                    <p:cond delay="0"/>
                                  </p:stCondLst>
                                  <p:childTnLst>
                                    <p:set>
                                      <p:cBhvr>
                                        <p:cTn id="14" dur="1" fill="hold">
                                          <p:stCondLst>
                                            <p:cond delay="0"/>
                                          </p:stCondLst>
                                        </p:cTn>
                                        <p:tgtEl>
                                          <p:spTgt spid="132099">
                                            <p:txEl>
                                              <p:pRg st="2" end="2"/>
                                            </p:txEl>
                                          </p:spTgt>
                                        </p:tgtEl>
                                        <p:attrNameLst>
                                          <p:attrName>style.visibility</p:attrName>
                                        </p:attrNameLst>
                                      </p:cBhvr>
                                      <p:to>
                                        <p:strVal val="visible"/>
                                      </p:to>
                                    </p:set>
                                    <p:animEffect transition="in" filter="box(in)">
                                      <p:cBhvr>
                                        <p:cTn id="15" dur="500"/>
                                        <p:tgtEl>
                                          <p:spTgt spid="132099">
                                            <p:txEl>
                                              <p:pRg st="2" end="2"/>
                                            </p:txEl>
                                          </p:spTgt>
                                        </p:tgtEl>
                                      </p:cBhvr>
                                    </p:animEffect>
                                  </p:childTnLst>
                                </p:cTn>
                              </p:par>
                              <p:par>
                                <p:cTn id="16" presetID="4" presetClass="entr" presetSubtype="16" fill="hold" nodeType="withEffect">
                                  <p:stCondLst>
                                    <p:cond delay="0"/>
                                  </p:stCondLst>
                                  <p:childTnLst>
                                    <p:set>
                                      <p:cBhvr>
                                        <p:cTn id="17" dur="1" fill="hold">
                                          <p:stCondLst>
                                            <p:cond delay="0"/>
                                          </p:stCondLst>
                                        </p:cTn>
                                        <p:tgtEl>
                                          <p:spTgt spid="132099">
                                            <p:txEl>
                                              <p:pRg st="3" end="3"/>
                                            </p:txEl>
                                          </p:spTgt>
                                        </p:tgtEl>
                                        <p:attrNameLst>
                                          <p:attrName>style.visibility</p:attrName>
                                        </p:attrNameLst>
                                      </p:cBhvr>
                                      <p:to>
                                        <p:strVal val="visible"/>
                                      </p:to>
                                    </p:set>
                                    <p:animEffect transition="in" filter="box(in)">
                                      <p:cBhvr>
                                        <p:cTn id="18" dur="500"/>
                                        <p:tgtEl>
                                          <p:spTgt spid="132099">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4" presetClass="entr" presetSubtype="16" fill="hold" nodeType="clickEffect">
                                  <p:stCondLst>
                                    <p:cond delay="0"/>
                                  </p:stCondLst>
                                  <p:childTnLst>
                                    <p:set>
                                      <p:cBhvr>
                                        <p:cTn id="22" dur="1" fill="hold">
                                          <p:stCondLst>
                                            <p:cond delay="0"/>
                                          </p:stCondLst>
                                        </p:cTn>
                                        <p:tgtEl>
                                          <p:spTgt spid="132099">
                                            <p:txEl>
                                              <p:pRg st="4" end="4"/>
                                            </p:txEl>
                                          </p:spTgt>
                                        </p:tgtEl>
                                        <p:attrNameLst>
                                          <p:attrName>style.visibility</p:attrName>
                                        </p:attrNameLst>
                                      </p:cBhvr>
                                      <p:to>
                                        <p:strVal val="visible"/>
                                      </p:to>
                                    </p:set>
                                    <p:animEffect transition="in" filter="box(in)">
                                      <p:cBhvr>
                                        <p:cTn id="23" dur="500"/>
                                        <p:tgtEl>
                                          <p:spTgt spid="132099">
                                            <p:txEl>
                                              <p:pRg st="4" end="4"/>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4" presetClass="entr" presetSubtype="16" fill="hold" nodeType="clickEffect">
                                  <p:stCondLst>
                                    <p:cond delay="0"/>
                                  </p:stCondLst>
                                  <p:childTnLst>
                                    <p:set>
                                      <p:cBhvr>
                                        <p:cTn id="27" dur="1" fill="hold">
                                          <p:stCondLst>
                                            <p:cond delay="0"/>
                                          </p:stCondLst>
                                        </p:cTn>
                                        <p:tgtEl>
                                          <p:spTgt spid="132099">
                                            <p:txEl>
                                              <p:pRg st="5" end="5"/>
                                            </p:txEl>
                                          </p:spTgt>
                                        </p:tgtEl>
                                        <p:attrNameLst>
                                          <p:attrName>style.visibility</p:attrName>
                                        </p:attrNameLst>
                                      </p:cBhvr>
                                      <p:to>
                                        <p:strVal val="visible"/>
                                      </p:to>
                                    </p:set>
                                    <p:animEffect transition="in" filter="box(in)">
                                      <p:cBhvr>
                                        <p:cTn id="28" dur="500"/>
                                        <p:tgtEl>
                                          <p:spTgt spid="132099">
                                            <p:txEl>
                                              <p:pRg st="5" end="5"/>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4" presetClass="entr" presetSubtype="16" fill="hold" nodeType="clickEffect">
                                  <p:stCondLst>
                                    <p:cond delay="0"/>
                                  </p:stCondLst>
                                  <p:childTnLst>
                                    <p:set>
                                      <p:cBhvr>
                                        <p:cTn id="32" dur="1" fill="hold">
                                          <p:stCondLst>
                                            <p:cond delay="0"/>
                                          </p:stCondLst>
                                        </p:cTn>
                                        <p:tgtEl>
                                          <p:spTgt spid="132099">
                                            <p:txEl>
                                              <p:pRg st="7" end="7"/>
                                            </p:txEl>
                                          </p:spTgt>
                                        </p:tgtEl>
                                        <p:attrNameLst>
                                          <p:attrName>style.visibility</p:attrName>
                                        </p:attrNameLst>
                                      </p:cBhvr>
                                      <p:to>
                                        <p:strVal val="visible"/>
                                      </p:to>
                                    </p:set>
                                    <p:animEffect transition="in" filter="box(in)">
                                      <p:cBhvr>
                                        <p:cTn id="33" dur="500"/>
                                        <p:tgtEl>
                                          <p:spTgt spid="13209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288" y="188913"/>
            <a:ext cx="8229600" cy="633412"/>
          </a:xfrm>
        </p:spPr>
        <p:txBody>
          <a:bodyPr>
            <a:normAutofit/>
          </a:bodyPr>
          <a:lstStyle/>
          <a:p>
            <a:pPr eaLnBrk="1" hangingPunct="1">
              <a:defRPr/>
            </a:pPr>
            <a:r>
              <a:rPr lang="nb-NO" dirty="0">
                <a:solidFill>
                  <a:srgbClr val="0070C0"/>
                </a:solidFill>
              </a:rPr>
              <a:t>Innside</a:t>
            </a:r>
            <a:r>
              <a:rPr lang="nb-NO" dirty="0"/>
              <a:t>-angrep</a:t>
            </a:r>
          </a:p>
        </p:txBody>
      </p:sp>
      <p:sp>
        <p:nvSpPr>
          <p:cNvPr id="3" name="Content Placeholder 2"/>
          <p:cNvSpPr>
            <a:spLocks noGrp="1"/>
          </p:cNvSpPr>
          <p:nvPr>
            <p:ph idx="1"/>
          </p:nvPr>
        </p:nvSpPr>
        <p:spPr>
          <a:xfrm>
            <a:off x="1981200" y="1125538"/>
            <a:ext cx="8229600" cy="5256212"/>
          </a:xfrm>
        </p:spPr>
        <p:txBody>
          <a:bodyPr/>
          <a:lstStyle/>
          <a:p>
            <a:pPr eaLnBrk="1" hangingPunct="1"/>
            <a:r>
              <a:rPr lang="nb-NO">
                <a:ea typeface="ＭＳ Ｐゴシック" pitchFamily="34" charset="-128"/>
              </a:rPr>
              <a:t>Innside-angrep </a:t>
            </a:r>
          </a:p>
          <a:p>
            <a:pPr lvl="1" eaLnBrk="1" hangingPunct="1"/>
            <a:r>
              <a:rPr lang="nb-NO">
                <a:ea typeface="ＭＳ Ｐゴシック" pitchFamily="34" charset="-128"/>
              </a:rPr>
              <a:t>skyldes/tilrettelegges av noen som er del av organisasjonen som kontrollerer eller bygger tjenesten som skulle vært beskyttet</a:t>
            </a:r>
          </a:p>
          <a:p>
            <a:pPr lvl="1" eaLnBrk="1" hangingPunct="1"/>
            <a:r>
              <a:rPr lang="nb-NO">
                <a:ea typeface="ＭＳ Ｐゴシック" pitchFamily="34" charset="-128"/>
              </a:rPr>
              <a:t>«</a:t>
            </a:r>
            <a:r>
              <a:rPr lang="nb-NO">
                <a:solidFill>
                  <a:srgbClr val="FC1908"/>
                </a:solidFill>
                <a:ea typeface="ＭＳ Ｐゴシック" pitchFamily="34" charset="-128"/>
              </a:rPr>
              <a:t>Utro tjenere</a:t>
            </a:r>
            <a:r>
              <a:rPr lang="nb-NO">
                <a:ea typeface="ＭＳ Ｐゴシック" pitchFamily="34" charset="-128"/>
              </a:rPr>
              <a:t>»</a:t>
            </a:r>
          </a:p>
          <a:p>
            <a:pPr eaLnBrk="1" hangingPunct="1">
              <a:spcBef>
                <a:spcPct val="0"/>
              </a:spcBef>
              <a:buFontTx/>
              <a:buChar char="•"/>
            </a:pPr>
            <a:r>
              <a:rPr lang="nb-NO">
                <a:ea typeface="ＭＳ Ｐゴシック" pitchFamily="34" charset="-128"/>
              </a:rPr>
              <a:t>En </a:t>
            </a:r>
            <a:r>
              <a:rPr lang="nb-NO">
                <a:solidFill>
                  <a:srgbClr val="FC1908"/>
                </a:solidFill>
                <a:ea typeface="ＭＳ Ｐゴシック" pitchFamily="34" charset="-128"/>
              </a:rPr>
              <a:t>bakdør</a:t>
            </a:r>
            <a:r>
              <a:rPr lang="nb-NO">
                <a:ea typeface="ＭＳ Ｐゴシック" pitchFamily="34" charset="-128"/>
              </a:rPr>
              <a:t> er en skjult metode som (typisk) tillater en bruker å utføre handlinger han normalt ikke har tillatelse til</a:t>
            </a:r>
          </a:p>
          <a:p>
            <a:pPr eaLnBrk="1" hangingPunct="1">
              <a:spcBef>
                <a:spcPct val="0"/>
              </a:spcBef>
              <a:buFontTx/>
              <a:buChar char="•"/>
            </a:pPr>
            <a:r>
              <a:rPr lang="nb-NO">
                <a:solidFill>
                  <a:srgbClr val="FF0000"/>
                </a:solidFill>
                <a:ea typeface="ＭＳ Ｐゴシック" pitchFamily="34" charset="-128"/>
              </a:rPr>
              <a:t>Logikkbomber</a:t>
            </a:r>
            <a:r>
              <a:rPr lang="nb-NO">
                <a:ea typeface="ＭＳ Ｐゴシック" pitchFamily="34" charset="-128"/>
              </a:rPr>
              <a:t> utfører en handling først når</a:t>
            </a:r>
            <a:br>
              <a:rPr lang="nb-NO">
                <a:ea typeface="ＭＳ Ｐゴシック" pitchFamily="34" charset="-128"/>
              </a:rPr>
            </a:br>
            <a:r>
              <a:rPr lang="nb-NO">
                <a:ea typeface="ＭＳ Ｐゴシック" pitchFamily="34" charset="-128"/>
              </a:rPr>
              <a:t>en bestemt </a:t>
            </a:r>
            <a:r>
              <a:rPr lang="nb-NO">
                <a:solidFill>
                  <a:srgbClr val="4AC9FF"/>
                </a:solidFill>
                <a:ea typeface="ＭＳ Ｐゴシック" pitchFamily="34" charset="-128"/>
              </a:rPr>
              <a:t>betingelse </a:t>
            </a:r>
            <a:r>
              <a:rPr lang="nb-NO">
                <a:ea typeface="ＭＳ Ｐゴシック" pitchFamily="34" charset="-128"/>
              </a:rPr>
              <a:t>inntreffer</a:t>
            </a:r>
          </a:p>
        </p:txBody>
      </p:sp>
      <p:sp>
        <p:nvSpPr>
          <p:cNvPr id="23555" name="Slide Number Placeholder 4"/>
          <p:cNvSpPr>
            <a:spLocks noGrp="1"/>
          </p:cNvSpPr>
          <p:nvPr>
            <p:ph type="sldNum" sz="quarter" idx="12"/>
          </p:nvPr>
        </p:nvSpPr>
        <p:spPr bwMode="auto">
          <a:ln>
            <a:miter lim="800000"/>
            <a:headEnd/>
            <a:tailEnd/>
          </a:ln>
        </p:spPr>
        <p:txBody>
          <a:bodyPr/>
          <a:lstStyle/>
          <a:p>
            <a:pPr fontAlgn="base">
              <a:spcBef>
                <a:spcPct val="0"/>
              </a:spcBef>
              <a:spcAft>
                <a:spcPct val="0"/>
              </a:spcAft>
              <a:defRPr/>
            </a:pPr>
            <a:fld id="{347DF080-481C-42C6-BF94-A53CFE736B97}" type="slidenum">
              <a:rPr lang="nb-NO">
                <a:cs typeface="Arial" charset="0"/>
              </a:rPr>
              <a:pPr fontAlgn="base">
                <a:spcBef>
                  <a:spcPct val="0"/>
                </a:spcBef>
                <a:spcAft>
                  <a:spcPct val="0"/>
                </a:spcAft>
                <a:defRPr/>
              </a:pPr>
              <a:t>4</a:t>
            </a:fld>
            <a:endParaRPr lang="nb-NO">
              <a:cs typeface="Arial" charset="0"/>
            </a:endParaRPr>
          </a:p>
        </p:txBody>
      </p:sp>
      <p:sp>
        <p:nvSpPr>
          <p:cNvPr id="17412" name="Text Box 5"/>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288" y="188913"/>
            <a:ext cx="8229600" cy="633412"/>
          </a:xfrm>
        </p:spPr>
        <p:txBody>
          <a:bodyPr>
            <a:normAutofit/>
          </a:bodyPr>
          <a:lstStyle/>
          <a:p>
            <a:pPr>
              <a:defRPr/>
            </a:pPr>
            <a:r>
              <a:rPr lang="nb-NO" dirty="0"/>
              <a:t>Op Olympic Games - Natanz</a:t>
            </a:r>
            <a:endParaRPr lang="en-US" dirty="0"/>
          </a:p>
        </p:txBody>
      </p:sp>
      <p:sp>
        <p:nvSpPr>
          <p:cNvPr id="3" name="Content Placeholder 2"/>
          <p:cNvSpPr>
            <a:spLocks noGrp="1"/>
          </p:cNvSpPr>
          <p:nvPr>
            <p:ph idx="1"/>
          </p:nvPr>
        </p:nvSpPr>
        <p:spPr>
          <a:xfrm>
            <a:off x="1981200" y="1125538"/>
            <a:ext cx="3683000" cy="5256212"/>
          </a:xfrm>
        </p:spPr>
        <p:txBody>
          <a:bodyPr/>
          <a:lstStyle/>
          <a:p>
            <a:pPr>
              <a:lnSpc>
                <a:spcPct val="90000"/>
              </a:lnSpc>
            </a:pPr>
            <a:r>
              <a:rPr lang="nb-NO" sz="1800">
                <a:ea typeface="ＭＳ Ｐゴシック" pitchFamily="34" charset="-128"/>
              </a:rPr>
              <a:t>Januar 2010 oppdager inspektører fra Atomic Energy Agency at sentrifuger ved anlegget blir ødelagt i et tempo uten sidestykke</a:t>
            </a:r>
          </a:p>
          <a:p>
            <a:pPr>
              <a:lnSpc>
                <a:spcPct val="90000"/>
              </a:lnSpc>
            </a:pPr>
            <a:r>
              <a:rPr lang="nb-NO" sz="1800">
                <a:ea typeface="ＭＳ Ｐゴシック" pitchFamily="34" charset="-128"/>
              </a:rPr>
              <a:t>De iranske forskerne forstår ikke hvorfor, alt deres utstyr tilsier at de gjør alt korrekt</a:t>
            </a:r>
          </a:p>
          <a:p>
            <a:pPr>
              <a:lnSpc>
                <a:spcPct val="90000"/>
              </a:lnSpc>
            </a:pPr>
            <a:endParaRPr lang="nb-NO" sz="1800">
              <a:ea typeface="ＭＳ Ｐゴシック" pitchFamily="34" charset="-128"/>
            </a:endParaRPr>
          </a:p>
          <a:p>
            <a:pPr>
              <a:lnSpc>
                <a:spcPct val="90000"/>
              </a:lnSpc>
            </a:pPr>
            <a:r>
              <a:rPr lang="nb-NO" sz="1800">
                <a:ea typeface="ＭＳ Ｐゴシック" pitchFamily="34" charset="-128"/>
              </a:rPr>
              <a:t>5 måneder tar det altså før StuxNet blir avslørt på serverne, og de blir avdekket på grunn av noe helt urelatert…</a:t>
            </a:r>
          </a:p>
          <a:p>
            <a:pPr>
              <a:lnSpc>
                <a:spcPct val="90000"/>
              </a:lnSpc>
            </a:pPr>
            <a:r>
              <a:rPr lang="nb-NO" sz="1800">
                <a:ea typeface="ＭＳ Ｐゴシック" pitchFamily="34" charset="-128"/>
              </a:rPr>
              <a:t>Ingen, i sin fjerneste fantasi, kunne tro at et «datavirus» kunne forårsake fysisk ødeleggelse på atom- sentrifuger!</a:t>
            </a:r>
            <a:endParaRPr lang="en-US" sz="1800">
              <a:ea typeface="ＭＳ Ｐゴシック" pitchFamily="34" charset="-128"/>
            </a:endParaRPr>
          </a:p>
        </p:txBody>
      </p:sp>
      <p:sp>
        <p:nvSpPr>
          <p:cNvPr id="4" name="Slide Number Placeholder 3"/>
          <p:cNvSpPr>
            <a:spLocks noGrp="1"/>
          </p:cNvSpPr>
          <p:nvPr>
            <p:ph type="sldNum" sz="quarter" idx="12"/>
          </p:nvPr>
        </p:nvSpPr>
        <p:spPr/>
        <p:txBody>
          <a:bodyPr/>
          <a:lstStyle/>
          <a:p>
            <a:pPr>
              <a:defRPr/>
            </a:pPr>
            <a:fld id="{0F7290AF-56DA-48BF-A938-A72D3BE49396}" type="slidenum">
              <a:rPr lang="nb-NO" smtClean="0"/>
              <a:pPr>
                <a:defRPr/>
              </a:pPr>
              <a:t>40</a:t>
            </a:fld>
            <a:endParaRPr lang="nb-NO"/>
          </a:p>
        </p:txBody>
      </p:sp>
      <p:pic>
        <p:nvPicPr>
          <p:cNvPr id="56324" name="Picture 2" descr="https://assets.wired.com/photos/w_1000/wp-content/uploads/2014/10/Iran.jpg"/>
          <p:cNvPicPr>
            <a:picLocks noChangeAspect="1" noChangeArrowheads="1"/>
          </p:cNvPicPr>
          <p:nvPr/>
        </p:nvPicPr>
        <p:blipFill>
          <a:blip r:embed="rId2"/>
          <a:srcRect/>
          <a:stretch>
            <a:fillRect/>
          </a:stretch>
        </p:blipFill>
        <p:spPr bwMode="auto">
          <a:xfrm>
            <a:off x="5735639" y="1125538"/>
            <a:ext cx="4772025" cy="49149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ox(i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ox(i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ox(in)">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ox(in)">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ChangeArrowheads="1"/>
          </p:cNvSpPr>
          <p:nvPr>
            <p:ph type="title"/>
          </p:nvPr>
        </p:nvSpPr>
        <p:spPr>
          <a:xfrm>
            <a:off x="1919288" y="188913"/>
            <a:ext cx="8229600" cy="633412"/>
          </a:xfrm>
        </p:spPr>
        <p:txBody>
          <a:bodyPr>
            <a:normAutofit/>
          </a:bodyPr>
          <a:lstStyle/>
          <a:p>
            <a:pPr>
              <a:defRPr/>
            </a:pPr>
            <a:r>
              <a:rPr lang="nb-NO" altLang="en-US"/>
              <a:t>Strategiske mål for operasjonen</a:t>
            </a:r>
          </a:p>
        </p:txBody>
      </p:sp>
      <p:sp>
        <p:nvSpPr>
          <p:cNvPr id="135171" name="Rectangle 3"/>
          <p:cNvSpPr>
            <a:spLocks noGrp="1" noChangeArrowheads="1"/>
          </p:cNvSpPr>
          <p:nvPr>
            <p:ph type="body" idx="1"/>
          </p:nvPr>
        </p:nvSpPr>
        <p:spPr>
          <a:xfrm>
            <a:off x="2239963" y="1125538"/>
            <a:ext cx="7772400" cy="5580062"/>
          </a:xfrm>
        </p:spPr>
        <p:txBody>
          <a:bodyPr>
            <a:normAutofit fontScale="92500" lnSpcReduction="20000"/>
          </a:bodyPr>
          <a:lstStyle/>
          <a:p>
            <a:pPr>
              <a:buFontTx/>
              <a:buChar char="•"/>
              <a:defRPr/>
            </a:pPr>
            <a:r>
              <a:rPr lang="nb-NO" altLang="en-US" dirty="0"/>
              <a:t>Amerikansk etterretning antok at Iran forsøkte å utvikle atomvåpen</a:t>
            </a:r>
          </a:p>
          <a:p>
            <a:pPr>
              <a:buFontTx/>
              <a:buChar char="•"/>
              <a:defRPr/>
            </a:pPr>
            <a:r>
              <a:rPr lang="nb-NO" altLang="en-US" dirty="0"/>
              <a:t>Hvis de hadde angrepet anlegg med våpen (eller offensive cyber-våpen) ville de bare startet forsøkene sine på nytt - hvis ikke USA erobret landet</a:t>
            </a:r>
          </a:p>
          <a:p>
            <a:pPr>
              <a:buFontTx/>
              <a:buChar char="•"/>
              <a:defRPr/>
            </a:pPr>
            <a:r>
              <a:rPr lang="nb-NO" altLang="en-US" dirty="0"/>
              <a:t>Ved å utvikle et virus som resulterte i ”forurenset” uran håpet de at iranske myndigheter ville tro at forskerne deres ikke var dyktige nok – og dermed legge ned all forskning</a:t>
            </a:r>
          </a:p>
          <a:p>
            <a:pPr lvl="1">
              <a:defRPr/>
            </a:pPr>
            <a:r>
              <a:rPr lang="nb-NO" altLang="en-US" sz="2600" dirty="0"/>
              <a:t>Mistanke om egen inkompetanse var ansett som bedre enn ødeleggelse!</a:t>
            </a:r>
          </a:p>
          <a:p>
            <a:pPr>
              <a:buFontTx/>
              <a:buChar char="•"/>
              <a:defRPr/>
            </a:pPr>
            <a:r>
              <a:rPr lang="nb-NO" altLang="en-US" dirty="0"/>
              <a:t>Israel ble invitert med i operasjonen for å forhindre et preventivt rakett angrep mot Natanz fra Israel sin side</a:t>
            </a:r>
          </a:p>
          <a:p>
            <a:pPr>
              <a:buFontTx/>
              <a:buChar char="•"/>
              <a:defRPr/>
            </a:pPr>
            <a:r>
              <a:rPr lang="nb-NO" altLang="en-US" dirty="0"/>
              <a:t>Første del av operasjonen var å bruke forskjellige virus med beacon payloads til å finne ut hvordan Natanz var bygget opp og hva slags hardware som ble brukt</a:t>
            </a:r>
          </a:p>
          <a:p>
            <a:pPr>
              <a:buFontTx/>
              <a:buChar char="•"/>
              <a:defRPr/>
            </a:pPr>
            <a:r>
              <a:rPr lang="nb-NO" altLang="en-US" dirty="0"/>
              <a:t>Så ble en kopi av anlegget bygget opp i USA, og det ble forsket på hvordan de kunne sabotere forskningen – Stuxnet ble utviklet</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65F13330-91C4-4CF2-B87A-CE923B96BBF4}" type="slidenum">
              <a:rPr lang="nb-NO" sz="1000"/>
              <a:pPr algn="r">
                <a:defRPr/>
              </a:pPr>
              <a:t>41</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35171">
                                            <p:txEl>
                                              <p:pRg st="0" end="0"/>
                                            </p:txEl>
                                          </p:spTgt>
                                        </p:tgtEl>
                                        <p:attrNameLst>
                                          <p:attrName>style.visibility</p:attrName>
                                        </p:attrNameLst>
                                      </p:cBhvr>
                                      <p:to>
                                        <p:strVal val="visible"/>
                                      </p:to>
                                    </p:set>
                                    <p:animEffect transition="in" filter="box(in)">
                                      <p:cBhvr>
                                        <p:cTn id="7" dur="500"/>
                                        <p:tgtEl>
                                          <p:spTgt spid="13517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135171">
                                            <p:txEl>
                                              <p:pRg st="1" end="1"/>
                                            </p:txEl>
                                          </p:spTgt>
                                        </p:tgtEl>
                                        <p:attrNameLst>
                                          <p:attrName>style.visibility</p:attrName>
                                        </p:attrNameLst>
                                      </p:cBhvr>
                                      <p:to>
                                        <p:strVal val="visible"/>
                                      </p:to>
                                    </p:set>
                                    <p:animEffect transition="in" filter="box(in)">
                                      <p:cBhvr>
                                        <p:cTn id="12" dur="500"/>
                                        <p:tgtEl>
                                          <p:spTgt spid="1351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135171">
                                            <p:txEl>
                                              <p:pRg st="2" end="2"/>
                                            </p:txEl>
                                          </p:spTgt>
                                        </p:tgtEl>
                                        <p:attrNameLst>
                                          <p:attrName>style.visibility</p:attrName>
                                        </p:attrNameLst>
                                      </p:cBhvr>
                                      <p:to>
                                        <p:strVal val="visible"/>
                                      </p:to>
                                    </p:set>
                                    <p:animEffect transition="in" filter="box(in)">
                                      <p:cBhvr>
                                        <p:cTn id="17" dur="500"/>
                                        <p:tgtEl>
                                          <p:spTgt spid="135171">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135171">
                                            <p:txEl>
                                              <p:pRg st="3" end="3"/>
                                            </p:txEl>
                                          </p:spTgt>
                                        </p:tgtEl>
                                        <p:attrNameLst>
                                          <p:attrName>style.visibility</p:attrName>
                                        </p:attrNameLst>
                                      </p:cBhvr>
                                      <p:to>
                                        <p:strVal val="visible"/>
                                      </p:to>
                                    </p:set>
                                    <p:animEffect transition="in" filter="box(in)">
                                      <p:cBhvr>
                                        <p:cTn id="22" dur="500"/>
                                        <p:tgtEl>
                                          <p:spTgt spid="135171">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135171">
                                            <p:txEl>
                                              <p:pRg st="4" end="4"/>
                                            </p:txEl>
                                          </p:spTgt>
                                        </p:tgtEl>
                                        <p:attrNameLst>
                                          <p:attrName>style.visibility</p:attrName>
                                        </p:attrNameLst>
                                      </p:cBhvr>
                                      <p:to>
                                        <p:strVal val="visible"/>
                                      </p:to>
                                    </p:set>
                                    <p:animEffect transition="in" filter="box(in)">
                                      <p:cBhvr>
                                        <p:cTn id="27" dur="500"/>
                                        <p:tgtEl>
                                          <p:spTgt spid="135171">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135171">
                                            <p:txEl>
                                              <p:pRg st="5" end="5"/>
                                            </p:txEl>
                                          </p:spTgt>
                                        </p:tgtEl>
                                        <p:attrNameLst>
                                          <p:attrName>style.visibility</p:attrName>
                                        </p:attrNameLst>
                                      </p:cBhvr>
                                      <p:to>
                                        <p:strVal val="visible"/>
                                      </p:to>
                                    </p:set>
                                    <p:animEffect transition="in" filter="box(in)">
                                      <p:cBhvr>
                                        <p:cTn id="32" dur="500"/>
                                        <p:tgtEl>
                                          <p:spTgt spid="135171">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135171">
                                            <p:txEl>
                                              <p:pRg st="6" end="6"/>
                                            </p:txEl>
                                          </p:spTgt>
                                        </p:tgtEl>
                                        <p:attrNameLst>
                                          <p:attrName>style.visibility</p:attrName>
                                        </p:attrNameLst>
                                      </p:cBhvr>
                                      <p:to>
                                        <p:strVal val="visible"/>
                                      </p:to>
                                    </p:set>
                                    <p:animEffect transition="in" filter="box(in)">
                                      <p:cBhvr>
                                        <p:cTn id="37" dur="500"/>
                                        <p:tgtEl>
                                          <p:spTgt spid="13517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ChangeArrowheads="1"/>
          </p:cNvSpPr>
          <p:nvPr>
            <p:ph type="title"/>
          </p:nvPr>
        </p:nvSpPr>
        <p:spPr>
          <a:xfrm>
            <a:off x="1919288" y="188913"/>
            <a:ext cx="8229600" cy="633412"/>
          </a:xfrm>
        </p:spPr>
        <p:txBody>
          <a:bodyPr>
            <a:normAutofit/>
          </a:bodyPr>
          <a:lstStyle/>
          <a:p>
            <a:pPr>
              <a:defRPr/>
            </a:pPr>
            <a:r>
              <a:rPr lang="nb-NO" altLang="en-US"/>
              <a:t>Data man ikke leser om i avisene…</a:t>
            </a:r>
          </a:p>
        </p:txBody>
      </p:sp>
      <p:sp>
        <p:nvSpPr>
          <p:cNvPr id="136195" name="Rectangle 3"/>
          <p:cNvSpPr>
            <a:spLocks noGrp="1" noChangeArrowheads="1"/>
          </p:cNvSpPr>
          <p:nvPr>
            <p:ph type="body" idx="1"/>
          </p:nvPr>
        </p:nvSpPr>
        <p:spPr>
          <a:xfrm>
            <a:off x="1981200" y="1125538"/>
            <a:ext cx="8229600" cy="5256212"/>
          </a:xfrm>
        </p:spPr>
        <p:txBody>
          <a:bodyPr>
            <a:normAutofit fontScale="92500" lnSpcReduction="10000"/>
          </a:bodyPr>
          <a:lstStyle/>
          <a:p>
            <a:pPr>
              <a:buFontTx/>
              <a:buChar char="•"/>
              <a:defRPr/>
            </a:pPr>
            <a:r>
              <a:rPr lang="nb-NO" altLang="en-US" dirty="0"/>
              <a:t>Etter “avsløringene” i Washington Post og senere andre aviser virker det som at det kun var Natanz som ble angrepet av operasjonen, og alt annet var en feil i softwaren som gjorde at viruset rømte…</a:t>
            </a:r>
          </a:p>
          <a:p>
            <a:pPr>
              <a:buFontTx/>
              <a:buChar char="•"/>
              <a:defRPr/>
            </a:pPr>
            <a:r>
              <a:rPr lang="nb-NO" altLang="en-US" dirty="0"/>
              <a:t>Ut ifra virus samples som er analysert, viruset lagrer nemlig IP addresse for hver maskin den har infisert inne i seg selv, så stemmer nok ikke det</a:t>
            </a:r>
          </a:p>
          <a:p>
            <a:pPr>
              <a:buFontTx/>
              <a:buChar char="•"/>
              <a:defRPr/>
            </a:pPr>
            <a:endParaRPr lang="nb-NO" altLang="en-US" dirty="0"/>
          </a:p>
          <a:p>
            <a:pPr>
              <a:buFontTx/>
              <a:buChar char="•"/>
              <a:defRPr/>
            </a:pPr>
            <a:r>
              <a:rPr lang="nb-NO" altLang="en-US" dirty="0"/>
              <a:t>Hele 5 forskjellige institusjoner i Iran ble utsatt for infeksjon, 3 forskjellige versjoner er identifisert, og 5 tilfeller av infeksjoner; i juni 2009, juli 2009, mars 2010, april 2010 og mai 2010</a:t>
            </a:r>
          </a:p>
          <a:p>
            <a:pPr>
              <a:buFontTx/>
              <a:buChar char="•"/>
              <a:defRPr/>
            </a:pPr>
            <a:r>
              <a:rPr lang="nb-NO" altLang="en-US" dirty="0"/>
              <a:t>Viruset var laget for å spre seg innover i nettet, men naturligvis vil et virus spre seg alle retninger – også ut av målet</a:t>
            </a:r>
          </a:p>
          <a:p>
            <a:pPr>
              <a:buFontTx/>
              <a:buChar char="•"/>
              <a:defRPr/>
            </a:pPr>
            <a:r>
              <a:rPr lang="nb-NO" altLang="en-US" dirty="0"/>
              <a:t>Totalt er 12.000 infeksjoner blitt identifisert, med over 100.000 infiserte maskiner i forskjelllige nettverk</a:t>
            </a:r>
          </a:p>
          <a:p>
            <a:pPr>
              <a:buFontTx/>
              <a:buChar char="•"/>
              <a:defRPr/>
            </a:pPr>
            <a:r>
              <a:rPr lang="nb-NO" altLang="en-US" dirty="0"/>
              <a:t>Utilsiktet, eller akseptabel ”collateral damage”?</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5331A72A-8F6C-4A6B-B797-B6E6DE569699}" type="slidenum">
              <a:rPr lang="nb-NO" sz="1000"/>
              <a:pPr algn="r">
                <a:defRPr/>
              </a:pPr>
              <a:t>42</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36195">
                                            <p:txEl>
                                              <p:pRg st="0" end="0"/>
                                            </p:txEl>
                                          </p:spTgt>
                                        </p:tgtEl>
                                        <p:attrNameLst>
                                          <p:attrName>style.visibility</p:attrName>
                                        </p:attrNameLst>
                                      </p:cBhvr>
                                      <p:to>
                                        <p:strVal val="visible"/>
                                      </p:to>
                                    </p:set>
                                    <p:animEffect transition="in" filter="box(in)">
                                      <p:cBhvr>
                                        <p:cTn id="7" dur="500"/>
                                        <p:tgtEl>
                                          <p:spTgt spid="1361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136195">
                                            <p:txEl>
                                              <p:pRg st="1" end="1"/>
                                            </p:txEl>
                                          </p:spTgt>
                                        </p:tgtEl>
                                        <p:attrNameLst>
                                          <p:attrName>style.visibility</p:attrName>
                                        </p:attrNameLst>
                                      </p:cBhvr>
                                      <p:to>
                                        <p:strVal val="visible"/>
                                      </p:to>
                                    </p:set>
                                    <p:animEffect transition="in" filter="box(in)">
                                      <p:cBhvr>
                                        <p:cTn id="12" dur="500"/>
                                        <p:tgtEl>
                                          <p:spTgt spid="13619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136195">
                                            <p:txEl>
                                              <p:pRg st="3" end="3"/>
                                            </p:txEl>
                                          </p:spTgt>
                                        </p:tgtEl>
                                        <p:attrNameLst>
                                          <p:attrName>style.visibility</p:attrName>
                                        </p:attrNameLst>
                                      </p:cBhvr>
                                      <p:to>
                                        <p:strVal val="visible"/>
                                      </p:to>
                                    </p:set>
                                    <p:animEffect transition="in" filter="box(in)">
                                      <p:cBhvr>
                                        <p:cTn id="17" dur="500"/>
                                        <p:tgtEl>
                                          <p:spTgt spid="13619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136195">
                                            <p:txEl>
                                              <p:pRg st="4" end="4"/>
                                            </p:txEl>
                                          </p:spTgt>
                                        </p:tgtEl>
                                        <p:attrNameLst>
                                          <p:attrName>style.visibility</p:attrName>
                                        </p:attrNameLst>
                                      </p:cBhvr>
                                      <p:to>
                                        <p:strVal val="visible"/>
                                      </p:to>
                                    </p:set>
                                    <p:animEffect transition="in" filter="box(in)">
                                      <p:cBhvr>
                                        <p:cTn id="22" dur="500"/>
                                        <p:tgtEl>
                                          <p:spTgt spid="136195">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136195">
                                            <p:txEl>
                                              <p:pRg st="5" end="5"/>
                                            </p:txEl>
                                          </p:spTgt>
                                        </p:tgtEl>
                                        <p:attrNameLst>
                                          <p:attrName>style.visibility</p:attrName>
                                        </p:attrNameLst>
                                      </p:cBhvr>
                                      <p:to>
                                        <p:strVal val="visible"/>
                                      </p:to>
                                    </p:set>
                                    <p:animEffect transition="in" filter="box(in)">
                                      <p:cBhvr>
                                        <p:cTn id="27" dur="500"/>
                                        <p:tgtEl>
                                          <p:spTgt spid="136195">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136195">
                                            <p:txEl>
                                              <p:pRg st="6" end="6"/>
                                            </p:txEl>
                                          </p:spTgt>
                                        </p:tgtEl>
                                        <p:attrNameLst>
                                          <p:attrName>style.visibility</p:attrName>
                                        </p:attrNameLst>
                                      </p:cBhvr>
                                      <p:to>
                                        <p:strVal val="visible"/>
                                      </p:to>
                                    </p:set>
                                    <p:animEffect transition="in" filter="box(in)">
                                      <p:cBhvr>
                                        <p:cTn id="32" dur="500"/>
                                        <p:tgtEl>
                                          <p:spTgt spid="1361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p:cNvSpPr>
          <p:nvPr>
            <p:ph type="title" idx="4294967295"/>
          </p:nvPr>
        </p:nvSpPr>
        <p:spPr/>
        <p:txBody>
          <a:bodyPr/>
          <a:lstStyle/>
          <a:p>
            <a:r>
              <a:rPr lang="nb-NO" sz="4000">
                <a:latin typeface="Georgia" pitchFamily="18" charset="0"/>
                <a:ea typeface="ＭＳ Ｐゴシック" pitchFamily="34" charset="-128"/>
                <a:cs typeface="Georgia" pitchFamily="18" charset="0"/>
              </a:rPr>
              <a:t>Fra de ”lekkede” intervjuene</a:t>
            </a:r>
          </a:p>
        </p:txBody>
      </p:sp>
      <p:sp>
        <p:nvSpPr>
          <p:cNvPr id="80899" name="Rectangle 3"/>
          <p:cNvSpPr>
            <a:spLocks noGrp="1"/>
          </p:cNvSpPr>
          <p:nvPr>
            <p:ph type="body" idx="4294967295"/>
          </p:nvPr>
        </p:nvSpPr>
        <p:spPr/>
        <p:txBody>
          <a:bodyPr/>
          <a:lstStyle/>
          <a:p>
            <a:r>
              <a:rPr lang="nb-NO" sz="2200">
                <a:ea typeface="ＭＳ Ｐゴシック" pitchFamily="34" charset="-128"/>
              </a:rPr>
              <a:t>Sitatet som fikk avisene til å tro (og rapportere) at KUN Natanz var målet:</a:t>
            </a:r>
          </a:p>
          <a:p>
            <a:pPr>
              <a:buFont typeface="Arial" charset="0"/>
              <a:buNone/>
            </a:pPr>
            <a:endParaRPr lang="nb-NO" sz="2200">
              <a:ea typeface="ＭＳ Ｐゴシック" pitchFamily="34" charset="-128"/>
            </a:endParaRPr>
          </a:p>
          <a:p>
            <a:pPr>
              <a:buFont typeface="Arial" charset="0"/>
              <a:buNone/>
            </a:pPr>
            <a:r>
              <a:rPr lang="nb-NO" sz="2000">
                <a:ea typeface="ＭＳ Ｐゴシック" pitchFamily="34" charset="-128"/>
              </a:rPr>
              <a:t>	“We think there was a modification done by the Israelis,” one of the briefers told the president, “and we don’t know if we were part of that activity.”</a:t>
            </a:r>
          </a:p>
          <a:p>
            <a:pPr>
              <a:buFont typeface="Arial" charset="0"/>
              <a:buNone/>
            </a:pPr>
            <a:r>
              <a:rPr lang="nb-NO" sz="2000">
                <a:ea typeface="ＭＳ Ｐゴシック" pitchFamily="34" charset="-128"/>
              </a:rPr>
              <a:t>	Mr. Obama, according to officials in the room, asked a series of questions, fearful that the code could do damage outside the plant. The answers came back in hedged terms. Mr. Biden fumed. “It’s got to be the Israelis,” he said. “They went too far.”</a:t>
            </a:r>
          </a:p>
          <a:p>
            <a:pPr>
              <a:buFont typeface="Arial" charset="0"/>
              <a:buNone/>
            </a:pPr>
            <a:endParaRPr lang="nb-NO" sz="2000">
              <a:ea typeface="ＭＳ Ｐゴシック" pitchFamily="34" charset="-128"/>
            </a:endParaRPr>
          </a:p>
          <a:p>
            <a:pPr>
              <a:buFontTx/>
              <a:buChar char="•"/>
            </a:pPr>
            <a:r>
              <a:rPr lang="nb-NO" sz="2200">
                <a:ea typeface="ＭＳ Ｐゴシック" pitchFamily="34" charset="-128"/>
              </a:rPr>
              <a:t>Men vi vet som sagt at det var 5 rot infeksjoner på 3 forskjellige steder i Iran – så informantens utsagt er ”tilpasset” hva CIA og NSA vil at vi skal tro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80899">
                                            <p:txEl>
                                              <p:pRg st="0" end="0"/>
                                            </p:txEl>
                                          </p:spTgt>
                                        </p:tgtEl>
                                        <p:attrNameLst>
                                          <p:attrName>style.visibility</p:attrName>
                                        </p:attrNameLst>
                                      </p:cBhvr>
                                      <p:to>
                                        <p:strVal val="visible"/>
                                      </p:to>
                                    </p:set>
                                    <p:animEffect transition="in" filter="box(in)">
                                      <p:cBhvr>
                                        <p:cTn id="7" dur="500"/>
                                        <p:tgtEl>
                                          <p:spTgt spid="808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80899">
                                            <p:txEl>
                                              <p:pRg st="2" end="2"/>
                                            </p:txEl>
                                          </p:spTgt>
                                        </p:tgtEl>
                                        <p:attrNameLst>
                                          <p:attrName>style.visibility</p:attrName>
                                        </p:attrNameLst>
                                      </p:cBhvr>
                                      <p:to>
                                        <p:strVal val="visible"/>
                                      </p:to>
                                    </p:set>
                                    <p:animEffect transition="in" filter="box(in)">
                                      <p:cBhvr>
                                        <p:cTn id="12" dur="500"/>
                                        <p:tgtEl>
                                          <p:spTgt spid="80899">
                                            <p:txEl>
                                              <p:pRg st="2" end="2"/>
                                            </p:txEl>
                                          </p:spTgt>
                                        </p:tgtEl>
                                      </p:cBhvr>
                                    </p:animEffect>
                                  </p:childTnLst>
                                </p:cTn>
                              </p:par>
                              <p:par>
                                <p:cTn id="13" presetID="4" presetClass="entr" presetSubtype="16" fill="hold" nodeType="withEffect">
                                  <p:stCondLst>
                                    <p:cond delay="0"/>
                                  </p:stCondLst>
                                  <p:childTnLst>
                                    <p:set>
                                      <p:cBhvr>
                                        <p:cTn id="14" dur="1" fill="hold">
                                          <p:stCondLst>
                                            <p:cond delay="0"/>
                                          </p:stCondLst>
                                        </p:cTn>
                                        <p:tgtEl>
                                          <p:spTgt spid="80899">
                                            <p:txEl>
                                              <p:pRg st="3" end="3"/>
                                            </p:txEl>
                                          </p:spTgt>
                                        </p:tgtEl>
                                        <p:attrNameLst>
                                          <p:attrName>style.visibility</p:attrName>
                                        </p:attrNameLst>
                                      </p:cBhvr>
                                      <p:to>
                                        <p:strVal val="visible"/>
                                      </p:to>
                                    </p:set>
                                    <p:animEffect transition="in" filter="box(in)">
                                      <p:cBhvr>
                                        <p:cTn id="15" dur="500"/>
                                        <p:tgtEl>
                                          <p:spTgt spid="80899">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4" presetClass="entr" presetSubtype="16" fill="hold" nodeType="clickEffect">
                                  <p:stCondLst>
                                    <p:cond delay="0"/>
                                  </p:stCondLst>
                                  <p:childTnLst>
                                    <p:set>
                                      <p:cBhvr>
                                        <p:cTn id="19" dur="1" fill="hold">
                                          <p:stCondLst>
                                            <p:cond delay="0"/>
                                          </p:stCondLst>
                                        </p:cTn>
                                        <p:tgtEl>
                                          <p:spTgt spid="80899">
                                            <p:txEl>
                                              <p:pRg st="5" end="5"/>
                                            </p:txEl>
                                          </p:spTgt>
                                        </p:tgtEl>
                                        <p:attrNameLst>
                                          <p:attrName>style.visibility</p:attrName>
                                        </p:attrNameLst>
                                      </p:cBhvr>
                                      <p:to>
                                        <p:strVal val="visible"/>
                                      </p:to>
                                    </p:set>
                                    <p:animEffect transition="in" filter="box(in)">
                                      <p:cBhvr>
                                        <p:cTn id="20" dur="500"/>
                                        <p:tgtEl>
                                          <p:spTgt spid="8089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ChangeArrowheads="1"/>
          </p:cNvSpPr>
          <p:nvPr>
            <p:ph type="title"/>
          </p:nvPr>
        </p:nvSpPr>
        <p:spPr>
          <a:xfrm>
            <a:off x="1919288" y="188913"/>
            <a:ext cx="8229600" cy="633412"/>
          </a:xfrm>
        </p:spPr>
        <p:txBody>
          <a:bodyPr>
            <a:normAutofit/>
          </a:bodyPr>
          <a:lstStyle/>
          <a:p>
            <a:pPr>
              <a:defRPr/>
            </a:pPr>
            <a:r>
              <a:rPr lang="nb-NO" altLang="en-US"/>
              <a:t>Aftermath</a:t>
            </a:r>
            <a:endParaRPr lang="en-US" altLang="en-US"/>
          </a:p>
        </p:txBody>
      </p:sp>
      <p:sp>
        <p:nvSpPr>
          <p:cNvPr id="107523" name="Rectangle 3"/>
          <p:cNvSpPr>
            <a:spLocks noGrp="1" noChangeArrowheads="1"/>
          </p:cNvSpPr>
          <p:nvPr>
            <p:ph type="body" idx="1"/>
          </p:nvPr>
        </p:nvSpPr>
        <p:spPr>
          <a:xfrm>
            <a:off x="1981200" y="1125538"/>
            <a:ext cx="8229600" cy="5256212"/>
          </a:xfrm>
        </p:spPr>
        <p:txBody>
          <a:bodyPr>
            <a:normAutofit fontScale="92500" lnSpcReduction="10000"/>
          </a:bodyPr>
          <a:lstStyle/>
          <a:p>
            <a:pPr>
              <a:buFontTx/>
              <a:buChar char="•"/>
              <a:defRPr/>
            </a:pPr>
            <a:r>
              <a:rPr lang="nb-NO" altLang="en-US"/>
              <a:t>StuxNet ble funnet og fjernet – var ”vi” da trygge?</a:t>
            </a:r>
          </a:p>
          <a:p>
            <a:pPr>
              <a:buFontTx/>
              <a:buChar char="•"/>
              <a:defRPr/>
            </a:pPr>
            <a:r>
              <a:rPr lang="nb-NO" altLang="en-US"/>
              <a:t>1. september 2011 ble et nytt virus oppdaget; Duqu som virker som at det oppfyller det samme formålet som StuxNet…</a:t>
            </a:r>
          </a:p>
          <a:p>
            <a:pPr>
              <a:buFontTx/>
              <a:buChar char="•"/>
              <a:defRPr/>
            </a:pPr>
            <a:r>
              <a:rPr lang="nb-NO" altLang="en-US"/>
              <a:t>Duqu bruker samme rootkit som StuxNet, men den bug’en som gjorde at servere krasjet så ofte – den er fikset :-)</a:t>
            </a:r>
          </a:p>
          <a:p>
            <a:pPr>
              <a:buFontTx/>
              <a:buChar char="•"/>
              <a:defRPr/>
            </a:pPr>
            <a:endParaRPr lang="nb-NO" altLang="en-US"/>
          </a:p>
          <a:p>
            <a:pPr>
              <a:buFontTx/>
              <a:buChar char="•"/>
              <a:defRPr/>
            </a:pPr>
            <a:r>
              <a:rPr lang="nb-NO" altLang="en-US"/>
              <a:t>SCADA miljøet har fått en tankevekker, og Siemens og Emerson starter nå å forbrede sine systemer med sikkerhet i fokus</a:t>
            </a:r>
          </a:p>
          <a:p>
            <a:pPr>
              <a:buFontTx/>
              <a:buChar char="•"/>
              <a:defRPr/>
            </a:pPr>
            <a:endParaRPr lang="nb-NO" altLang="en-US"/>
          </a:p>
          <a:p>
            <a:pPr>
              <a:buFontTx/>
              <a:buChar char="•"/>
              <a:defRPr/>
            </a:pPr>
            <a:r>
              <a:rPr lang="nb-NO" altLang="en-US"/>
              <a:t>Hvor omfattende cyber angrep som dette kan bli vil vi ikke vite før det neste angrepet kommer…</a:t>
            </a:r>
          </a:p>
          <a:p>
            <a:pPr>
              <a:buFontTx/>
              <a:buChar char="•"/>
              <a:defRPr/>
            </a:pPr>
            <a:endParaRPr lang="nb-NO" altLang="en-US"/>
          </a:p>
          <a:p>
            <a:pPr algn="ctr">
              <a:defRPr/>
            </a:pPr>
            <a:r>
              <a:rPr lang="nb-NO" altLang="en-US"/>
              <a:t>Det er spennende å jobbe i databransjen! :-)</a:t>
            </a:r>
            <a:endParaRPr lang="en-US" altLang="en-US"/>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89C4F2F8-13C3-4772-9FC6-42A09891EF8A}" type="slidenum">
              <a:rPr lang="nb-NO" sz="1000"/>
              <a:pPr algn="r">
                <a:defRPr/>
              </a:pPr>
              <a:t>44</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07523">
                                            <p:txEl>
                                              <p:pRg st="0" end="0"/>
                                            </p:txEl>
                                          </p:spTgt>
                                        </p:tgtEl>
                                        <p:attrNameLst>
                                          <p:attrName>style.visibility</p:attrName>
                                        </p:attrNameLst>
                                      </p:cBhvr>
                                      <p:to>
                                        <p:strVal val="visible"/>
                                      </p:to>
                                    </p:set>
                                    <p:animEffect transition="in" filter="box(in)">
                                      <p:cBhvr>
                                        <p:cTn id="7" dur="500"/>
                                        <p:tgtEl>
                                          <p:spTgt spid="10752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07523">
                                            <p:txEl>
                                              <p:pRg st="1" end="1"/>
                                            </p:txEl>
                                          </p:spTgt>
                                        </p:tgtEl>
                                        <p:attrNameLst>
                                          <p:attrName>style.visibility</p:attrName>
                                        </p:attrNameLst>
                                      </p:cBhvr>
                                      <p:to>
                                        <p:strVal val="visible"/>
                                      </p:to>
                                    </p:set>
                                    <p:animEffect transition="in" filter="box(in)">
                                      <p:cBhvr>
                                        <p:cTn id="12" dur="500"/>
                                        <p:tgtEl>
                                          <p:spTgt spid="10752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07523">
                                            <p:txEl>
                                              <p:pRg st="2" end="2"/>
                                            </p:txEl>
                                          </p:spTgt>
                                        </p:tgtEl>
                                        <p:attrNameLst>
                                          <p:attrName>style.visibility</p:attrName>
                                        </p:attrNameLst>
                                      </p:cBhvr>
                                      <p:to>
                                        <p:strVal val="visible"/>
                                      </p:to>
                                    </p:set>
                                    <p:animEffect transition="in" filter="box(in)">
                                      <p:cBhvr>
                                        <p:cTn id="17" dur="500"/>
                                        <p:tgtEl>
                                          <p:spTgt spid="10752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07523">
                                            <p:txEl>
                                              <p:pRg st="4" end="4"/>
                                            </p:txEl>
                                          </p:spTgt>
                                        </p:tgtEl>
                                        <p:attrNameLst>
                                          <p:attrName>style.visibility</p:attrName>
                                        </p:attrNameLst>
                                      </p:cBhvr>
                                      <p:to>
                                        <p:strVal val="visible"/>
                                      </p:to>
                                    </p:set>
                                    <p:animEffect transition="in" filter="box(in)">
                                      <p:cBhvr>
                                        <p:cTn id="22" dur="500"/>
                                        <p:tgtEl>
                                          <p:spTgt spid="107523">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07523">
                                            <p:txEl>
                                              <p:pRg st="6" end="6"/>
                                            </p:txEl>
                                          </p:spTgt>
                                        </p:tgtEl>
                                        <p:attrNameLst>
                                          <p:attrName>style.visibility</p:attrName>
                                        </p:attrNameLst>
                                      </p:cBhvr>
                                      <p:to>
                                        <p:strVal val="visible"/>
                                      </p:to>
                                    </p:set>
                                    <p:animEffect transition="in" filter="box(in)">
                                      <p:cBhvr>
                                        <p:cTn id="27" dur="500"/>
                                        <p:tgtEl>
                                          <p:spTgt spid="107523">
                                            <p:txEl>
                                              <p:pRg st="6" end="6"/>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107523">
                                            <p:txEl>
                                              <p:pRg st="8" end="8"/>
                                            </p:txEl>
                                          </p:spTgt>
                                        </p:tgtEl>
                                        <p:attrNameLst>
                                          <p:attrName>style.visibility</p:attrName>
                                        </p:attrNameLst>
                                      </p:cBhvr>
                                      <p:to>
                                        <p:strVal val="visible"/>
                                      </p:to>
                                    </p:set>
                                    <p:animEffect transition="in" filter="box(in)">
                                      <p:cBhvr>
                                        <p:cTn id="32" dur="500"/>
                                        <p:tgtEl>
                                          <p:spTgt spid="10752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52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p:cNvSpPr>
          <p:nvPr>
            <p:ph type="title" idx="4294967295"/>
          </p:nvPr>
        </p:nvSpPr>
        <p:spPr/>
        <p:txBody>
          <a:bodyPr/>
          <a:lstStyle/>
          <a:p>
            <a:r>
              <a:rPr lang="nb-NO" sz="4000">
                <a:latin typeface="Georgia" pitchFamily="18" charset="0"/>
                <a:ea typeface="ＭＳ Ｐゴシック" pitchFamily="34" charset="-128"/>
                <a:cs typeface="Georgia" pitchFamily="18" charset="0"/>
              </a:rPr>
              <a:t>Koden som overrasket alle</a:t>
            </a:r>
          </a:p>
        </p:txBody>
      </p:sp>
      <p:sp>
        <p:nvSpPr>
          <p:cNvPr id="82947" name="Rectangle 3"/>
          <p:cNvSpPr>
            <a:spLocks noGrp="1"/>
          </p:cNvSpPr>
          <p:nvPr>
            <p:ph type="body" idx="4294967295"/>
          </p:nvPr>
        </p:nvSpPr>
        <p:spPr>
          <a:xfrm>
            <a:off x="1981201" y="1125538"/>
            <a:ext cx="2601913" cy="5256212"/>
          </a:xfrm>
        </p:spPr>
        <p:txBody>
          <a:bodyPr/>
          <a:lstStyle/>
          <a:p>
            <a:r>
              <a:rPr lang="nb-NO" sz="2200">
                <a:ea typeface="ＭＳ Ｐゴシック" pitchFamily="34" charset="-128"/>
              </a:rPr>
              <a:t>En del av Duqu sitt rootkit ble en hard nøtt å knekke</a:t>
            </a:r>
          </a:p>
          <a:p>
            <a:r>
              <a:rPr lang="nb-NO" sz="2200">
                <a:ea typeface="ＭＳ Ｐゴシック" pitchFamily="34" charset="-128"/>
              </a:rPr>
              <a:t>Researchere forstod ikke hva slags compiler som kunne lage slik kode – ei heller hvilket programmerings språk dette var!</a:t>
            </a:r>
          </a:p>
        </p:txBody>
      </p:sp>
      <p:pic>
        <p:nvPicPr>
          <p:cNvPr id="60419" name="Picture 5" descr="DuQu-Mystery"/>
          <p:cNvPicPr>
            <a:picLocks noChangeAspect="1" noChangeArrowheads="1"/>
          </p:cNvPicPr>
          <p:nvPr/>
        </p:nvPicPr>
        <p:blipFill>
          <a:blip r:embed="rId2"/>
          <a:srcRect/>
          <a:stretch>
            <a:fillRect/>
          </a:stretch>
        </p:blipFill>
        <p:spPr bwMode="auto">
          <a:xfrm>
            <a:off x="4656138" y="1125539"/>
            <a:ext cx="5867400" cy="52736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82947">
                                            <p:txEl>
                                              <p:pRg st="0" end="0"/>
                                            </p:txEl>
                                          </p:spTgt>
                                        </p:tgtEl>
                                        <p:attrNameLst>
                                          <p:attrName>style.visibility</p:attrName>
                                        </p:attrNameLst>
                                      </p:cBhvr>
                                      <p:to>
                                        <p:strVal val="visible"/>
                                      </p:to>
                                    </p:set>
                                    <p:animEffect transition="in" filter="box(in)">
                                      <p:cBhvr>
                                        <p:cTn id="7" dur="500"/>
                                        <p:tgtEl>
                                          <p:spTgt spid="829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82947">
                                            <p:txEl>
                                              <p:pRg st="1" end="1"/>
                                            </p:txEl>
                                          </p:spTgt>
                                        </p:tgtEl>
                                        <p:attrNameLst>
                                          <p:attrName>style.visibility</p:attrName>
                                        </p:attrNameLst>
                                      </p:cBhvr>
                                      <p:to>
                                        <p:strVal val="visible"/>
                                      </p:to>
                                    </p:set>
                                    <p:animEffect transition="in" filter="box(in)">
                                      <p:cBhvr>
                                        <p:cTn id="12" dur="500"/>
                                        <p:tgtEl>
                                          <p:spTgt spid="8294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idx="4294967295"/>
          </p:nvPr>
        </p:nvSpPr>
        <p:spPr/>
        <p:txBody>
          <a:bodyPr/>
          <a:lstStyle/>
          <a:p>
            <a:r>
              <a:rPr lang="nb-NO" sz="4000">
                <a:latin typeface="Georgia" pitchFamily="18" charset="0"/>
                <a:ea typeface="ＭＳ Ｐゴシック" pitchFamily="34" charset="-128"/>
                <a:cs typeface="Georgia" pitchFamily="18" charset="0"/>
              </a:rPr>
              <a:t>”Old school” programmerere</a:t>
            </a:r>
          </a:p>
        </p:txBody>
      </p:sp>
      <p:sp>
        <p:nvSpPr>
          <p:cNvPr id="83971" name="Rectangle 3"/>
          <p:cNvSpPr>
            <a:spLocks noGrp="1"/>
          </p:cNvSpPr>
          <p:nvPr>
            <p:ph type="body" idx="4294967295"/>
          </p:nvPr>
        </p:nvSpPr>
        <p:spPr/>
        <p:txBody>
          <a:bodyPr/>
          <a:lstStyle/>
          <a:p>
            <a:r>
              <a:rPr lang="nb-NO" sz="2600" dirty="0">
                <a:ea typeface="ＭＳ Ｐゴシック" pitchFamily="34" charset="-128"/>
              </a:rPr>
              <a:t>Det viser seg at denne koden er skrevet i en obskur dialekt av C, hvor utviklerne har brukt sitt eget C-påbygg for lage ”Object </a:t>
            </a:r>
            <a:r>
              <a:rPr lang="nb-NO" sz="2600" dirty="0" err="1">
                <a:ea typeface="ＭＳ Ｐゴシック" pitchFamily="34" charset="-128"/>
              </a:rPr>
              <a:t>Oriented</a:t>
            </a:r>
            <a:r>
              <a:rPr lang="nb-NO" sz="2600" dirty="0">
                <a:ea typeface="ＭＳ Ｐゴシック" pitchFamily="34" charset="-128"/>
              </a:rPr>
              <a:t> C” (altså ikke C++, og ikke </a:t>
            </a:r>
            <a:r>
              <a:rPr lang="nb-NO" sz="2600" dirty="0" err="1">
                <a:ea typeface="ＭＳ Ｐゴシック" pitchFamily="34" charset="-128"/>
              </a:rPr>
              <a:t>Objective</a:t>
            </a:r>
            <a:r>
              <a:rPr lang="nb-NO" sz="2600" dirty="0">
                <a:ea typeface="ＭＳ Ｐゴシック" pitchFamily="34" charset="-128"/>
              </a:rPr>
              <a:t>-C)</a:t>
            </a:r>
          </a:p>
          <a:p>
            <a:r>
              <a:rPr lang="nb-NO" sz="2600" dirty="0">
                <a:ea typeface="ＭＳ Ｐゴシック" pitchFamily="34" charset="-128"/>
              </a:rPr>
              <a:t>Visual C 2008 med /Ol /</a:t>
            </a:r>
            <a:r>
              <a:rPr lang="nb-NO" sz="2600" dirty="0" err="1">
                <a:ea typeface="ＭＳ Ｐゴシック" pitchFamily="34" charset="-128"/>
              </a:rPr>
              <a:t>Obl</a:t>
            </a:r>
            <a:r>
              <a:rPr lang="nb-NO" sz="2600" dirty="0">
                <a:ea typeface="ＭＳ Ｐゴシック" pitchFamily="34" charset="-128"/>
              </a:rPr>
              <a:t>, og et </a:t>
            </a:r>
            <a:r>
              <a:rPr lang="nb-NO" sz="2600" dirty="0" err="1">
                <a:ea typeface="ＭＳ Ｐゴシック" pitchFamily="34" charset="-128"/>
              </a:rPr>
              <a:t>custom</a:t>
            </a:r>
            <a:r>
              <a:rPr lang="nb-NO" sz="2600" dirty="0">
                <a:ea typeface="ＭＳ Ｐゴシック" pitchFamily="34" charset="-128"/>
              </a:rPr>
              <a:t> OOC bibliotek/</a:t>
            </a:r>
            <a:r>
              <a:rPr lang="nb-NO" sz="2600" dirty="0" err="1">
                <a:ea typeface="ＭＳ Ｐゴシック" pitchFamily="34" charset="-128"/>
              </a:rPr>
              <a:t>framework</a:t>
            </a:r>
            <a:endParaRPr lang="nb-NO" sz="2600" dirty="0">
              <a:ea typeface="ＭＳ Ｐゴシック" pitchFamily="34" charset="-128"/>
            </a:endParaRPr>
          </a:p>
          <a:p>
            <a:pPr>
              <a:buFont typeface="Arial" charset="0"/>
              <a:buNone/>
            </a:pPr>
            <a:endParaRPr lang="nb-NO" sz="1800" i="1" dirty="0">
              <a:ea typeface="ＭＳ Ｐゴシック" pitchFamily="34" charset="-128"/>
            </a:endParaRPr>
          </a:p>
          <a:p>
            <a:pPr>
              <a:buFont typeface="Arial" charset="0"/>
              <a:buNone/>
            </a:pPr>
            <a:r>
              <a:rPr lang="nb-NO" sz="1800" i="1" dirty="0">
                <a:ea typeface="ＭＳ Ｐゴシック" pitchFamily="34" charset="-128"/>
              </a:rPr>
              <a:t>The </a:t>
            </a:r>
            <a:r>
              <a:rPr lang="nb-NO" sz="1800" i="1" dirty="0" err="1">
                <a:ea typeface="ＭＳ Ｐゴシック" pitchFamily="34" charset="-128"/>
              </a:rPr>
              <a:t>use</a:t>
            </a:r>
            <a:r>
              <a:rPr lang="nb-NO" sz="1800" i="1" dirty="0">
                <a:ea typeface="ＭＳ Ｐゴシック" pitchFamily="34" charset="-128"/>
              </a:rPr>
              <a:t> </a:t>
            </a:r>
            <a:r>
              <a:rPr lang="nb-NO" sz="1800" i="1" dirty="0" err="1">
                <a:ea typeface="ＭＳ Ｐゴシック" pitchFamily="34" charset="-128"/>
              </a:rPr>
              <a:t>of</a:t>
            </a:r>
            <a:r>
              <a:rPr lang="nb-NO" sz="1800" i="1" dirty="0">
                <a:ea typeface="ＭＳ Ｐゴシック" pitchFamily="34" charset="-128"/>
              </a:rPr>
              <a:t> </a:t>
            </a:r>
            <a:r>
              <a:rPr lang="nb-NO" sz="1800" i="1" dirty="0" err="1">
                <a:ea typeface="ＭＳ Ｐゴシック" pitchFamily="34" charset="-128"/>
              </a:rPr>
              <a:t>object-oriented</a:t>
            </a:r>
            <a:r>
              <a:rPr lang="nb-NO" sz="1800" i="1" dirty="0">
                <a:ea typeface="ＭＳ Ｐゴシック" pitchFamily="34" charset="-128"/>
              </a:rPr>
              <a:t> C to </a:t>
            </a:r>
            <a:r>
              <a:rPr lang="nb-NO" sz="1800" i="1" dirty="0" err="1">
                <a:ea typeface="ＭＳ Ｐゴシック" pitchFamily="34" charset="-128"/>
              </a:rPr>
              <a:t>write</a:t>
            </a:r>
            <a:r>
              <a:rPr lang="nb-NO" sz="1800" i="1" dirty="0">
                <a:ea typeface="ＭＳ Ｐゴシック" pitchFamily="34" charset="-128"/>
              </a:rPr>
              <a:t> </a:t>
            </a:r>
            <a:r>
              <a:rPr lang="nb-NO" sz="1800" i="1" dirty="0" err="1">
                <a:ea typeface="ＭＳ Ｐゴシック" pitchFamily="34" charset="-128"/>
              </a:rPr>
              <a:t>the</a:t>
            </a:r>
            <a:r>
              <a:rPr lang="nb-NO" sz="1800" i="1" dirty="0">
                <a:ea typeface="ＭＳ Ｐゴシック" pitchFamily="34" charset="-128"/>
              </a:rPr>
              <a:t> </a:t>
            </a:r>
            <a:r>
              <a:rPr lang="nb-NO" sz="1800" i="1" dirty="0" err="1">
                <a:ea typeface="ＭＳ Ｐゴシック" pitchFamily="34" charset="-128"/>
              </a:rPr>
              <a:t>event</a:t>
            </a:r>
            <a:r>
              <a:rPr lang="nb-NO" sz="1800" i="1" dirty="0">
                <a:ea typeface="ＭＳ Ｐゴシック" pitchFamily="34" charset="-128"/>
              </a:rPr>
              <a:t>-driven </a:t>
            </a:r>
            <a:r>
              <a:rPr lang="nb-NO" sz="1800" i="1" dirty="0" err="1">
                <a:ea typeface="ＭＳ Ｐゴシック" pitchFamily="34" charset="-128"/>
              </a:rPr>
              <a:t>code</a:t>
            </a:r>
            <a:r>
              <a:rPr lang="nb-NO" sz="1800" i="1" dirty="0">
                <a:ea typeface="ＭＳ Ｐゴシック" pitchFamily="34" charset="-128"/>
              </a:rPr>
              <a:t> in </a:t>
            </a:r>
            <a:r>
              <a:rPr lang="nb-NO" sz="1800" i="1" dirty="0" err="1">
                <a:ea typeface="ＭＳ Ｐゴシック" pitchFamily="34" charset="-128"/>
              </a:rPr>
              <a:t>DuQu</a:t>
            </a:r>
            <a:r>
              <a:rPr lang="nb-NO" sz="1800" i="1" dirty="0">
                <a:ea typeface="ＭＳ Ｐゴシック" pitchFamily="34" charset="-128"/>
              </a:rPr>
              <a:t> reveals </a:t>
            </a:r>
            <a:r>
              <a:rPr lang="nb-NO" sz="1800" i="1" dirty="0" err="1">
                <a:ea typeface="ＭＳ Ｐゴシック" pitchFamily="34" charset="-128"/>
              </a:rPr>
              <a:t>something</a:t>
            </a:r>
            <a:r>
              <a:rPr lang="nb-NO" sz="1800" i="1" dirty="0">
                <a:ea typeface="ＭＳ Ｐゴシック" pitchFamily="34" charset="-128"/>
              </a:rPr>
              <a:t> </a:t>
            </a:r>
            <a:r>
              <a:rPr lang="nb-NO" sz="1800" i="1" dirty="0" err="1">
                <a:ea typeface="ＭＳ Ｐゴシック" pitchFamily="34" charset="-128"/>
              </a:rPr>
              <a:t>about</a:t>
            </a:r>
            <a:r>
              <a:rPr lang="nb-NO" sz="1800" i="1" dirty="0">
                <a:ea typeface="ＭＳ Ｐゴシック" pitchFamily="34" charset="-128"/>
              </a:rPr>
              <a:t> </a:t>
            </a:r>
            <a:r>
              <a:rPr lang="nb-NO" sz="1800" i="1" dirty="0" err="1">
                <a:ea typeface="ＭＳ Ｐゴシック" pitchFamily="34" charset="-128"/>
              </a:rPr>
              <a:t>the</a:t>
            </a:r>
            <a:r>
              <a:rPr lang="nb-NO" sz="1800" i="1" dirty="0">
                <a:ea typeface="ＭＳ Ｐゴシック" pitchFamily="34" charset="-128"/>
              </a:rPr>
              <a:t> programmers </a:t>
            </a:r>
            <a:r>
              <a:rPr lang="nb-NO" sz="1800" i="1" dirty="0" err="1">
                <a:ea typeface="ＭＳ Ｐゴシック" pitchFamily="34" charset="-128"/>
              </a:rPr>
              <a:t>who</a:t>
            </a:r>
            <a:r>
              <a:rPr lang="nb-NO" sz="1800" i="1" dirty="0">
                <a:ea typeface="ＭＳ Ｐゴシック" pitchFamily="34" charset="-128"/>
              </a:rPr>
              <a:t> </a:t>
            </a:r>
            <a:r>
              <a:rPr lang="nb-NO" sz="1800" i="1" dirty="0" err="1">
                <a:ea typeface="ＭＳ Ｐゴシック" pitchFamily="34" charset="-128"/>
              </a:rPr>
              <a:t>coded</a:t>
            </a:r>
            <a:r>
              <a:rPr lang="nb-NO" sz="1800" i="1" dirty="0">
                <a:ea typeface="ＭＳ Ｐゴシック" pitchFamily="34" charset="-128"/>
              </a:rPr>
              <a:t> </a:t>
            </a:r>
            <a:r>
              <a:rPr lang="nb-NO" sz="1800" i="1" dirty="0" err="1">
                <a:ea typeface="ＭＳ Ｐゴシック" pitchFamily="34" charset="-128"/>
              </a:rPr>
              <a:t>this</a:t>
            </a:r>
            <a:r>
              <a:rPr lang="nb-NO" sz="1800" i="1" dirty="0">
                <a:ea typeface="ＭＳ Ｐゴシック" pitchFamily="34" charset="-128"/>
              </a:rPr>
              <a:t> part </a:t>
            </a:r>
            <a:r>
              <a:rPr lang="nb-NO" sz="1800" i="1" dirty="0" err="1">
                <a:ea typeface="ＭＳ Ｐゴシック" pitchFamily="34" charset="-128"/>
              </a:rPr>
              <a:t>of</a:t>
            </a:r>
            <a:r>
              <a:rPr lang="nb-NO" sz="1800" i="1" dirty="0">
                <a:ea typeface="ＭＳ Ｐゴシック" pitchFamily="34" charset="-128"/>
              </a:rPr>
              <a:t> </a:t>
            </a:r>
            <a:r>
              <a:rPr lang="nb-NO" sz="1800" i="1" dirty="0" err="1">
                <a:ea typeface="ＭＳ Ｐゴシック" pitchFamily="34" charset="-128"/>
              </a:rPr>
              <a:t>DuQu</a:t>
            </a:r>
            <a:r>
              <a:rPr lang="nb-NO" sz="1800" i="1" dirty="0">
                <a:ea typeface="ＭＳ Ｐゴシック" pitchFamily="34" charset="-128"/>
              </a:rPr>
              <a:t> – </a:t>
            </a:r>
            <a:r>
              <a:rPr lang="nb-NO" sz="1800" i="1" dirty="0" err="1">
                <a:ea typeface="ＭＳ Ｐゴシック" pitchFamily="34" charset="-128"/>
              </a:rPr>
              <a:t>they</a:t>
            </a:r>
            <a:r>
              <a:rPr lang="nb-NO" sz="1800" i="1" dirty="0">
                <a:ea typeface="ＭＳ Ｐゴシック" pitchFamily="34" charset="-128"/>
              </a:rPr>
              <a:t> </a:t>
            </a:r>
            <a:r>
              <a:rPr lang="nb-NO" sz="1800" i="1" dirty="0" err="1">
                <a:ea typeface="ＭＳ Ｐゴシック" pitchFamily="34" charset="-128"/>
              </a:rPr>
              <a:t>were</a:t>
            </a:r>
            <a:r>
              <a:rPr lang="nb-NO" sz="1800" i="1" dirty="0">
                <a:ea typeface="ＭＳ Ｐゴシック" pitchFamily="34" charset="-128"/>
              </a:rPr>
              <a:t> </a:t>
            </a:r>
            <a:r>
              <a:rPr lang="nb-NO" sz="1800" i="1" dirty="0" err="1">
                <a:ea typeface="ＭＳ Ｐゴシック" pitchFamily="34" charset="-128"/>
              </a:rPr>
              <a:t>probably</a:t>
            </a:r>
            <a:r>
              <a:rPr lang="nb-NO" sz="1800" i="1" dirty="0">
                <a:ea typeface="ＭＳ Ｐゴシック" pitchFamily="34" charset="-128"/>
              </a:rPr>
              <a:t> old-</a:t>
            </a:r>
            <a:r>
              <a:rPr lang="nb-NO" sz="1800" i="1" dirty="0" err="1">
                <a:ea typeface="ＭＳ Ｐゴシック" pitchFamily="34" charset="-128"/>
              </a:rPr>
              <a:t>school</a:t>
            </a:r>
            <a:r>
              <a:rPr lang="nb-NO" sz="1800" i="1" dirty="0">
                <a:ea typeface="ＭＳ Ｐゴシック" pitchFamily="34" charset="-128"/>
              </a:rPr>
              <a:t> </a:t>
            </a:r>
            <a:r>
              <a:rPr lang="nb-NO" sz="1800" i="1" dirty="0" err="1">
                <a:ea typeface="ＭＳ Ｐゴシック" pitchFamily="34" charset="-128"/>
              </a:rPr>
              <a:t>coders</a:t>
            </a:r>
            <a:r>
              <a:rPr lang="nb-NO" sz="1800" i="1" dirty="0">
                <a:ea typeface="ＭＳ Ｐゴシック" pitchFamily="34" charset="-128"/>
              </a:rPr>
              <a:t> </a:t>
            </a:r>
            <a:r>
              <a:rPr lang="nb-NO" sz="1800" dirty="0">
                <a:ea typeface="ＭＳ Ｐゴシック" pitchFamily="34" charset="-128"/>
              </a:rPr>
              <a:t>(</a:t>
            </a:r>
            <a:r>
              <a:rPr lang="nb-NO" sz="1800" dirty="0" err="1">
                <a:ea typeface="ＭＳ Ｐゴシック" pitchFamily="34" charset="-128"/>
              </a:rPr>
              <a:t>Kaspersky’s</a:t>
            </a:r>
            <a:r>
              <a:rPr lang="nb-NO" sz="1800" dirty="0">
                <a:ea typeface="ＭＳ Ｐゴシック" pitchFamily="34" charset="-128"/>
              </a:rPr>
              <a:t> </a:t>
            </a:r>
            <a:r>
              <a:rPr lang="nb-NO" sz="1800" dirty="0" err="1">
                <a:ea typeface="ＭＳ Ｐゴシック" pitchFamily="34" charset="-128"/>
              </a:rPr>
              <a:t>researchers</a:t>
            </a:r>
            <a:r>
              <a:rPr lang="nb-NO" sz="1800" dirty="0">
                <a:ea typeface="ＭＳ Ｐゴシック" pitchFamily="34" charset="-128"/>
              </a:rPr>
              <a:t>)</a:t>
            </a:r>
            <a:endParaRPr lang="nb-NO" sz="1800" i="1" dirty="0">
              <a:ea typeface="ＭＳ Ｐゴシック" pitchFamily="34" charset="-128"/>
            </a:endParaRPr>
          </a:p>
          <a:p>
            <a:pPr>
              <a:buFont typeface="Arial" charset="0"/>
              <a:buNone/>
            </a:pPr>
            <a:r>
              <a:rPr lang="nb-NO" sz="1800" i="1" dirty="0">
                <a:ea typeface="ＭＳ Ｐゴシック" pitchFamily="34" charset="-128"/>
              </a:rPr>
              <a:t>The </a:t>
            </a:r>
            <a:r>
              <a:rPr lang="nb-NO" sz="1800" i="1" dirty="0" err="1">
                <a:ea typeface="ＭＳ Ｐゴシック" pitchFamily="34" charset="-128"/>
              </a:rPr>
              <a:t>programming</a:t>
            </a:r>
            <a:r>
              <a:rPr lang="nb-NO" sz="1800" i="1" dirty="0">
                <a:ea typeface="ＭＳ Ｐゴシック" pitchFamily="34" charset="-128"/>
              </a:rPr>
              <a:t> style is </a:t>
            </a:r>
            <a:r>
              <a:rPr lang="nb-NO" sz="1800" i="1" dirty="0" err="1">
                <a:ea typeface="ＭＳ Ｐゴシック" pitchFamily="34" charset="-128"/>
              </a:rPr>
              <a:t>uncommon</a:t>
            </a:r>
            <a:r>
              <a:rPr lang="nb-NO" sz="1800" i="1" dirty="0">
                <a:ea typeface="ＭＳ Ｐゴシック" pitchFamily="34" charset="-128"/>
              </a:rPr>
              <a:t> for </a:t>
            </a:r>
            <a:r>
              <a:rPr lang="nb-NO" sz="1800" i="1" dirty="0" err="1">
                <a:ea typeface="ＭＳ Ｐゴシック" pitchFamily="34" charset="-128"/>
              </a:rPr>
              <a:t>malware</a:t>
            </a:r>
            <a:r>
              <a:rPr lang="nb-NO" sz="1800" i="1" dirty="0">
                <a:ea typeface="ＭＳ Ｐゴシック" pitchFamily="34" charset="-128"/>
              </a:rPr>
              <a:t> and is more </a:t>
            </a:r>
            <a:r>
              <a:rPr lang="nb-NO" sz="1800" i="1" dirty="0" err="1">
                <a:ea typeface="ＭＳ Ｐゴシック" pitchFamily="34" charset="-128"/>
              </a:rPr>
              <a:t>commonly</a:t>
            </a:r>
            <a:r>
              <a:rPr lang="nb-NO" sz="1800" i="1" dirty="0">
                <a:ea typeface="ＭＳ Ｐゴシック" pitchFamily="34" charset="-128"/>
              </a:rPr>
              <a:t> </a:t>
            </a:r>
            <a:r>
              <a:rPr lang="nb-NO" sz="1800" i="1" dirty="0" err="1">
                <a:ea typeface="ＭＳ Ｐゴシック" pitchFamily="34" charset="-128"/>
              </a:rPr>
              <a:t>found</a:t>
            </a:r>
            <a:r>
              <a:rPr lang="nb-NO" sz="1800" i="1" dirty="0">
                <a:ea typeface="ＭＳ Ｐゴシック" pitchFamily="34" charset="-128"/>
              </a:rPr>
              <a:t> in </a:t>
            </a:r>
            <a:r>
              <a:rPr lang="nb-NO" sz="1800" i="1" dirty="0" err="1">
                <a:ea typeface="ＭＳ Ｐゴシック" pitchFamily="34" charset="-128"/>
              </a:rPr>
              <a:t>professionally-produced</a:t>
            </a:r>
            <a:r>
              <a:rPr lang="nb-NO" sz="1800" i="1" dirty="0">
                <a:ea typeface="ＭＳ Ｐゴシック" pitchFamily="34" charset="-128"/>
              </a:rPr>
              <a:t> </a:t>
            </a:r>
            <a:r>
              <a:rPr lang="nb-NO" sz="1800" i="1" dirty="0" err="1">
                <a:ea typeface="ＭＳ Ｐゴシック" pitchFamily="34" charset="-128"/>
              </a:rPr>
              <a:t>commercial</a:t>
            </a:r>
            <a:r>
              <a:rPr lang="nb-NO" sz="1800" i="1" dirty="0">
                <a:ea typeface="ＭＳ Ｐゴシック" pitchFamily="34" charset="-128"/>
              </a:rPr>
              <a:t> </a:t>
            </a:r>
            <a:r>
              <a:rPr lang="nb-NO" sz="1800" i="1" dirty="0" err="1">
                <a:ea typeface="ＭＳ Ｐゴシック" pitchFamily="34" charset="-128"/>
              </a:rPr>
              <a:t>software</a:t>
            </a:r>
            <a:r>
              <a:rPr lang="nb-NO" sz="1800" i="1" dirty="0">
                <a:ea typeface="ＭＳ Ｐゴシック" pitchFamily="34" charset="-128"/>
              </a:rPr>
              <a:t> </a:t>
            </a:r>
            <a:r>
              <a:rPr lang="nb-NO" sz="1800" i="1" dirty="0" err="1">
                <a:ea typeface="ＭＳ Ｐゴシック" pitchFamily="34" charset="-128"/>
              </a:rPr>
              <a:t>created</a:t>
            </a:r>
            <a:r>
              <a:rPr lang="nb-NO" sz="1800" i="1" dirty="0">
                <a:ea typeface="ＭＳ Ｐゴシック" pitchFamily="34" charset="-128"/>
              </a:rPr>
              <a:t> </a:t>
            </a:r>
            <a:r>
              <a:rPr lang="nb-NO" sz="1800" i="1" dirty="0" err="1">
                <a:ea typeface="ＭＳ Ｐゴシック" pitchFamily="34" charset="-128"/>
              </a:rPr>
              <a:t>ten</a:t>
            </a:r>
            <a:r>
              <a:rPr lang="nb-NO" sz="1800" i="1" dirty="0">
                <a:ea typeface="ＭＳ Ｐゴシック" pitchFamily="34" charset="-128"/>
              </a:rPr>
              <a:t> </a:t>
            </a:r>
            <a:r>
              <a:rPr lang="nb-NO" sz="1800" i="1" dirty="0" err="1">
                <a:ea typeface="ＭＳ Ｐゴシック" pitchFamily="34" charset="-128"/>
              </a:rPr>
              <a:t>years</a:t>
            </a:r>
            <a:r>
              <a:rPr lang="nb-NO" sz="1800" i="1" dirty="0">
                <a:ea typeface="ＭＳ Ｐゴシック" pitchFamily="34" charset="-128"/>
              </a:rPr>
              <a:t> </a:t>
            </a:r>
            <a:r>
              <a:rPr lang="nb-NO" sz="1800" i="1" dirty="0" err="1">
                <a:ea typeface="ＭＳ Ｐゴシック" pitchFamily="34" charset="-128"/>
              </a:rPr>
              <a:t>ago</a:t>
            </a:r>
            <a:r>
              <a:rPr lang="nb-NO" sz="1800" i="1" dirty="0">
                <a:ea typeface="ＭＳ Ｐゴシック" pitchFamily="34" charset="-128"/>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83971">
                                            <p:txEl>
                                              <p:pRg st="0" end="0"/>
                                            </p:txEl>
                                          </p:spTgt>
                                        </p:tgtEl>
                                        <p:attrNameLst>
                                          <p:attrName>style.visibility</p:attrName>
                                        </p:attrNameLst>
                                      </p:cBhvr>
                                      <p:to>
                                        <p:strVal val="visible"/>
                                      </p:to>
                                    </p:set>
                                    <p:animEffect transition="in" filter="box(in)">
                                      <p:cBhvr>
                                        <p:cTn id="7" dur="500"/>
                                        <p:tgtEl>
                                          <p:spTgt spid="839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83971">
                                            <p:txEl>
                                              <p:pRg st="1" end="1"/>
                                            </p:txEl>
                                          </p:spTgt>
                                        </p:tgtEl>
                                        <p:attrNameLst>
                                          <p:attrName>style.visibility</p:attrName>
                                        </p:attrNameLst>
                                      </p:cBhvr>
                                      <p:to>
                                        <p:strVal val="visible"/>
                                      </p:to>
                                    </p:set>
                                    <p:animEffect transition="in" filter="box(in)">
                                      <p:cBhvr>
                                        <p:cTn id="12" dur="500"/>
                                        <p:tgtEl>
                                          <p:spTgt spid="839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83971">
                                            <p:txEl>
                                              <p:pRg st="3" end="3"/>
                                            </p:txEl>
                                          </p:spTgt>
                                        </p:tgtEl>
                                        <p:attrNameLst>
                                          <p:attrName>style.visibility</p:attrName>
                                        </p:attrNameLst>
                                      </p:cBhvr>
                                      <p:to>
                                        <p:strVal val="visible"/>
                                      </p:to>
                                    </p:set>
                                    <p:animEffect transition="in" filter="box(in)">
                                      <p:cBhvr>
                                        <p:cTn id="17" dur="500"/>
                                        <p:tgtEl>
                                          <p:spTgt spid="83971">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83971">
                                            <p:txEl>
                                              <p:pRg st="4" end="4"/>
                                            </p:txEl>
                                          </p:spTgt>
                                        </p:tgtEl>
                                        <p:attrNameLst>
                                          <p:attrName>style.visibility</p:attrName>
                                        </p:attrNameLst>
                                      </p:cBhvr>
                                      <p:to>
                                        <p:strVal val="visible"/>
                                      </p:to>
                                    </p:set>
                                    <p:animEffect transition="in" filter="box(in)">
                                      <p:cBhvr>
                                        <p:cTn id="22" dur="500"/>
                                        <p:tgtEl>
                                          <p:spTgt spid="8397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p:cNvSpPr>
            <a:spLocks noGrp="1"/>
          </p:cNvSpPr>
          <p:nvPr>
            <p:ph type="title" idx="4294967295"/>
          </p:nvPr>
        </p:nvSpPr>
        <p:spPr/>
        <p:txBody>
          <a:bodyPr/>
          <a:lstStyle/>
          <a:p>
            <a:r>
              <a:rPr lang="nb-NO" sz="4000">
                <a:latin typeface="Georgia" pitchFamily="18" charset="0"/>
                <a:ea typeface="ＭＳ Ｐゴシック" pitchFamily="34" charset="-128"/>
                <a:cs typeface="Georgia" pitchFamily="18" charset="0"/>
              </a:rPr>
              <a:t>Kinetic counterstrike</a:t>
            </a:r>
          </a:p>
        </p:txBody>
      </p:sp>
      <p:sp>
        <p:nvSpPr>
          <p:cNvPr id="81923" name="Rectangle 3"/>
          <p:cNvSpPr>
            <a:spLocks noGrp="1"/>
          </p:cNvSpPr>
          <p:nvPr>
            <p:ph type="body" idx="4294967295"/>
          </p:nvPr>
        </p:nvSpPr>
        <p:spPr>
          <a:xfrm>
            <a:off x="1981201" y="1125538"/>
            <a:ext cx="8075613" cy="5256212"/>
          </a:xfrm>
        </p:spPr>
        <p:txBody>
          <a:bodyPr/>
          <a:lstStyle/>
          <a:p>
            <a:pPr>
              <a:lnSpc>
                <a:spcPct val="90000"/>
              </a:lnSpc>
            </a:pPr>
            <a:r>
              <a:rPr lang="nb-NO" sz="2200">
                <a:ea typeface="ＭＳ Ｐゴシック" pitchFamily="34" charset="-128"/>
              </a:rPr>
              <a:t>Vi har hørt Cofer Black sine antagelser om hva som kan skje</a:t>
            </a:r>
          </a:p>
          <a:p>
            <a:pPr>
              <a:lnSpc>
                <a:spcPct val="90000"/>
              </a:lnSpc>
            </a:pPr>
            <a:endParaRPr lang="nb-NO" sz="2200">
              <a:ea typeface="ＭＳ Ｐゴシック" pitchFamily="34" charset="-128"/>
            </a:endParaRPr>
          </a:p>
          <a:p>
            <a:pPr>
              <a:lnSpc>
                <a:spcPct val="90000"/>
              </a:lnSpc>
            </a:pPr>
            <a:r>
              <a:rPr lang="nb-NO" sz="2200">
                <a:ea typeface="ＭＳ Ｐゴシック" pitchFamily="34" charset="-128"/>
              </a:rPr>
              <a:t>Rapporten ’International Strategy for Cyberspace’ sier:</a:t>
            </a:r>
          </a:p>
          <a:p>
            <a:pPr>
              <a:lnSpc>
                <a:spcPct val="90000"/>
              </a:lnSpc>
              <a:buFont typeface="Arial" charset="0"/>
              <a:buNone/>
            </a:pPr>
            <a:r>
              <a:rPr lang="nb-NO">
                <a:ea typeface="ＭＳ Ｐゴシック" pitchFamily="34" charset="-128"/>
              </a:rPr>
              <a:t>	</a:t>
            </a:r>
          </a:p>
          <a:p>
            <a:pPr>
              <a:lnSpc>
                <a:spcPct val="90000"/>
              </a:lnSpc>
              <a:buFont typeface="Arial" charset="0"/>
              <a:buNone/>
            </a:pPr>
            <a:r>
              <a:rPr lang="nb-NO" sz="2000" i="1">
                <a:ea typeface="ＭＳ Ｐゴシック" pitchFamily="34" charset="-128"/>
              </a:rPr>
              <a:t>	When warranted, the United States will respond to </a:t>
            </a:r>
            <a:r>
              <a:rPr lang="nb-NO" sz="2000" i="1" u="sng">
                <a:solidFill>
                  <a:srgbClr val="FC1908"/>
                </a:solidFill>
                <a:ea typeface="ＭＳ Ｐゴシック" pitchFamily="34" charset="-128"/>
              </a:rPr>
              <a:t>hostile acts in cyberspace as we would to any other threat</a:t>
            </a:r>
            <a:r>
              <a:rPr lang="nb-NO" sz="2000" i="1">
                <a:ea typeface="ＭＳ Ｐゴシック" pitchFamily="34" charset="-128"/>
              </a:rPr>
              <a:t> to our country. All states possess an inherent right to self-defense, and we recognize that certain hostile </a:t>
            </a:r>
            <a:r>
              <a:rPr lang="nb-NO" sz="2000" i="1" u="sng">
                <a:solidFill>
                  <a:srgbClr val="FC1908"/>
                </a:solidFill>
                <a:ea typeface="ＭＳ Ｐゴシック" pitchFamily="34" charset="-128"/>
              </a:rPr>
              <a:t>acts conducted through cyberspace could compel actions</a:t>
            </a:r>
            <a:r>
              <a:rPr lang="nb-NO" sz="2000" i="1">
                <a:ea typeface="ＭＳ Ｐゴシック" pitchFamily="34" charset="-128"/>
              </a:rPr>
              <a:t> under the commitments we have with our military treaty partners.We reserve the right to </a:t>
            </a:r>
            <a:r>
              <a:rPr lang="nb-NO" sz="2000" i="1" u="sng">
                <a:solidFill>
                  <a:srgbClr val="FC1908"/>
                </a:solidFill>
                <a:ea typeface="ＭＳ Ｐゴシック" pitchFamily="34" charset="-128"/>
              </a:rPr>
              <a:t>use all necessary means</a:t>
            </a:r>
            <a:r>
              <a:rPr lang="nb-NO" sz="2000" i="1">
                <a:ea typeface="ＭＳ Ｐゴシック" pitchFamily="34" charset="-128"/>
              </a:rPr>
              <a:t> —diplomatic, informational, </a:t>
            </a:r>
            <a:r>
              <a:rPr lang="nb-NO" sz="2000" i="1" u="sng">
                <a:solidFill>
                  <a:srgbClr val="FC1908"/>
                </a:solidFill>
                <a:ea typeface="ＭＳ Ｐゴシック" pitchFamily="34" charset="-128"/>
              </a:rPr>
              <a:t>military</a:t>
            </a:r>
            <a:r>
              <a:rPr lang="nb-NO" sz="2000" i="1">
                <a:ea typeface="ＭＳ Ｐゴシック" pitchFamily="34" charset="-128"/>
              </a:rPr>
              <a:t>, and economic—as appropriate and consistent with applicable international law.</a:t>
            </a:r>
          </a:p>
          <a:p>
            <a:pPr>
              <a:lnSpc>
                <a:spcPct val="90000"/>
              </a:lnSpc>
              <a:buFont typeface="Arial" charset="0"/>
              <a:buNone/>
            </a:pPr>
            <a:endParaRPr lang="nb-NO">
              <a:ea typeface="ＭＳ Ｐゴシック" pitchFamily="34" charset="-128"/>
            </a:endParaRPr>
          </a:p>
          <a:p>
            <a:pPr>
              <a:lnSpc>
                <a:spcPct val="90000"/>
              </a:lnSpc>
              <a:buFont typeface="Arial" charset="0"/>
              <a:buNone/>
            </a:pPr>
            <a:r>
              <a:rPr lang="nb-NO">
                <a:ea typeface="ＭＳ Ｐゴシック" pitchFamily="34" charset="-128"/>
              </a:rPr>
              <a:t>	</a:t>
            </a:r>
            <a:r>
              <a:rPr lang="nb-NO" sz="2200">
                <a:ea typeface="ＭＳ Ｐゴシック" pitchFamily="34" charset="-128"/>
                <a:hlinkClick r:id="rId2"/>
              </a:rPr>
              <a:t>https://obamawhitehouse.archives.gov/sites/default/files/rss_viewer/international_strategy_for_cyberspace.pdf</a:t>
            </a:r>
            <a:endParaRPr lang="nb-NO" sz="2200">
              <a:ea typeface="ＭＳ Ｐゴシック" pitchFamily="34" charset="-128"/>
            </a:endParaRPr>
          </a:p>
          <a:p>
            <a:pPr>
              <a:lnSpc>
                <a:spcPct val="90000"/>
              </a:lnSpc>
              <a:buFont typeface="Arial" charset="0"/>
              <a:buNone/>
            </a:pPr>
            <a:endParaRPr lang="nb-NO" sz="2200">
              <a:ea typeface="ＭＳ Ｐゴシック"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81923">
                                            <p:txEl>
                                              <p:pRg st="0" end="0"/>
                                            </p:txEl>
                                          </p:spTgt>
                                        </p:tgtEl>
                                        <p:attrNameLst>
                                          <p:attrName>style.visibility</p:attrName>
                                        </p:attrNameLst>
                                      </p:cBhvr>
                                      <p:to>
                                        <p:strVal val="visible"/>
                                      </p:to>
                                    </p:set>
                                    <p:animEffect transition="in" filter="box(in)">
                                      <p:cBhvr>
                                        <p:cTn id="7" dur="500"/>
                                        <p:tgtEl>
                                          <p:spTgt spid="8192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81923">
                                            <p:txEl>
                                              <p:pRg st="2" end="2"/>
                                            </p:txEl>
                                          </p:spTgt>
                                        </p:tgtEl>
                                        <p:attrNameLst>
                                          <p:attrName>style.visibility</p:attrName>
                                        </p:attrNameLst>
                                      </p:cBhvr>
                                      <p:to>
                                        <p:strVal val="visible"/>
                                      </p:to>
                                    </p:set>
                                    <p:animEffect transition="in" filter="box(in)">
                                      <p:cBhvr>
                                        <p:cTn id="12" dur="500"/>
                                        <p:tgtEl>
                                          <p:spTgt spid="8192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81923">
                                            <p:txEl>
                                              <p:pRg st="4" end="4"/>
                                            </p:txEl>
                                          </p:spTgt>
                                        </p:tgtEl>
                                        <p:attrNameLst>
                                          <p:attrName>style.visibility</p:attrName>
                                        </p:attrNameLst>
                                      </p:cBhvr>
                                      <p:to>
                                        <p:strVal val="visible"/>
                                      </p:to>
                                    </p:set>
                                    <p:animEffect transition="in" filter="box(in)">
                                      <p:cBhvr>
                                        <p:cTn id="17" dur="500"/>
                                        <p:tgtEl>
                                          <p:spTgt spid="8192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81923">
                                            <p:txEl>
                                              <p:pRg st="6" end="6"/>
                                            </p:txEl>
                                          </p:spTgt>
                                        </p:tgtEl>
                                        <p:attrNameLst>
                                          <p:attrName>style.visibility</p:attrName>
                                        </p:attrNameLst>
                                      </p:cBhvr>
                                      <p:to>
                                        <p:strVal val="visible"/>
                                      </p:to>
                                    </p:set>
                                    <p:animEffect transition="in" filter="box(in)">
                                      <p:cBhvr>
                                        <p:cTn id="22" dur="500"/>
                                        <p:tgtEl>
                                          <p:spTgt spid="8192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p:cNvSpPr>
            <a:spLocks noGrp="1" noChangeArrowheads="1"/>
          </p:cNvSpPr>
          <p:nvPr>
            <p:ph type="title"/>
          </p:nvPr>
        </p:nvSpPr>
        <p:spPr>
          <a:xfrm>
            <a:off x="1919288" y="188913"/>
            <a:ext cx="8229600" cy="633412"/>
          </a:xfrm>
        </p:spPr>
        <p:txBody>
          <a:bodyPr>
            <a:normAutofit/>
          </a:bodyPr>
          <a:lstStyle/>
          <a:p>
            <a:pPr>
              <a:defRPr/>
            </a:pPr>
            <a:r>
              <a:rPr lang="en-US" altLang="en-US"/>
              <a:t>Flame</a:t>
            </a:r>
          </a:p>
        </p:txBody>
      </p:sp>
      <p:sp>
        <p:nvSpPr>
          <p:cNvPr id="133123" name="Rectangle 3"/>
          <p:cNvSpPr>
            <a:spLocks noGrp="1" noChangeArrowheads="1"/>
          </p:cNvSpPr>
          <p:nvPr>
            <p:ph type="body" idx="1"/>
          </p:nvPr>
        </p:nvSpPr>
        <p:spPr>
          <a:xfrm>
            <a:off x="2239963" y="1196976"/>
            <a:ext cx="7772400" cy="5508625"/>
          </a:xfrm>
        </p:spPr>
        <p:txBody>
          <a:bodyPr>
            <a:normAutofit fontScale="85000" lnSpcReduction="20000"/>
          </a:bodyPr>
          <a:lstStyle/>
          <a:p>
            <a:pPr>
              <a:lnSpc>
                <a:spcPct val="90000"/>
              </a:lnSpc>
              <a:buFontTx/>
              <a:buChar char="•"/>
              <a:defRPr/>
            </a:pPr>
            <a:r>
              <a:rPr lang="nb-NO" altLang="en-US" sz="2800" dirty="0"/>
              <a:t>Oppdaget 28 mai 2012 av den iranske CERT organisasjonen</a:t>
            </a:r>
          </a:p>
          <a:p>
            <a:pPr>
              <a:lnSpc>
                <a:spcPct val="90000"/>
              </a:lnSpc>
              <a:buFontTx/>
              <a:buChar char="•"/>
              <a:defRPr/>
            </a:pPr>
            <a:r>
              <a:rPr lang="nb-NO" altLang="en-US" sz="2800" dirty="0"/>
              <a:t>Kun 1000 infiserte maskiner…</a:t>
            </a:r>
          </a:p>
          <a:p>
            <a:pPr lvl="1">
              <a:lnSpc>
                <a:spcPct val="90000"/>
              </a:lnSpc>
              <a:defRPr/>
            </a:pPr>
            <a:r>
              <a:rPr lang="nb-NO" altLang="en-US" sz="1600" dirty="0"/>
              <a:t>Primært i Iran, Lebanon, Sudan, Syria, Saudi Arabia og Egypt</a:t>
            </a:r>
          </a:p>
          <a:p>
            <a:pPr>
              <a:lnSpc>
                <a:spcPct val="90000"/>
              </a:lnSpc>
              <a:buFontTx/>
              <a:buChar char="•"/>
              <a:defRPr/>
            </a:pPr>
            <a:r>
              <a:rPr lang="nb-NO" altLang="en-US" sz="2800" dirty="0"/>
              <a:t>Ren spion programvare for klient maskiner, med mulighet til å:</a:t>
            </a:r>
          </a:p>
          <a:p>
            <a:pPr lvl="1">
              <a:lnSpc>
                <a:spcPct val="90000"/>
              </a:lnSpc>
              <a:defRPr/>
            </a:pPr>
            <a:r>
              <a:rPr lang="nb-NO" altLang="en-US" sz="1600" dirty="0"/>
              <a:t>Ta screenshots på maskinen</a:t>
            </a:r>
          </a:p>
          <a:p>
            <a:pPr lvl="1">
              <a:lnSpc>
                <a:spcPct val="90000"/>
              </a:lnSpc>
              <a:defRPr/>
            </a:pPr>
            <a:r>
              <a:rPr lang="nb-NO" altLang="en-US" sz="1600" dirty="0"/>
              <a:t>Ta opp audio via maskinens mikrofon</a:t>
            </a:r>
          </a:p>
          <a:p>
            <a:pPr lvl="1">
              <a:lnSpc>
                <a:spcPct val="90000"/>
              </a:lnSpc>
              <a:defRPr/>
            </a:pPr>
            <a:r>
              <a:rPr lang="nb-NO" altLang="en-US" sz="1600" dirty="0"/>
              <a:t>Key logger som lagrer alt som blir skrevet på tastaturet</a:t>
            </a:r>
          </a:p>
          <a:p>
            <a:pPr lvl="1">
              <a:lnSpc>
                <a:spcPct val="90000"/>
              </a:lnSpc>
              <a:defRPr/>
            </a:pPr>
            <a:r>
              <a:rPr lang="nb-NO" altLang="en-US" sz="1600" dirty="0"/>
              <a:t>Logger all inn- og utgående nettverkstrafikk</a:t>
            </a:r>
          </a:p>
          <a:p>
            <a:pPr lvl="1">
              <a:lnSpc>
                <a:spcPct val="90000"/>
              </a:lnSpc>
              <a:defRPr/>
            </a:pPr>
            <a:r>
              <a:rPr lang="nb-NO" altLang="en-US" sz="1600" dirty="0"/>
              <a:t>Tar opp Skype samtaler</a:t>
            </a:r>
          </a:p>
          <a:p>
            <a:pPr lvl="1">
              <a:lnSpc>
                <a:spcPct val="90000"/>
              </a:lnSpc>
              <a:defRPr/>
            </a:pPr>
            <a:r>
              <a:rPr lang="nb-NO" altLang="en-US" sz="1600" dirty="0"/>
              <a:t>Sender dokumenter og AutoCAD tegninger</a:t>
            </a:r>
          </a:p>
          <a:p>
            <a:pPr>
              <a:lnSpc>
                <a:spcPct val="90000"/>
              </a:lnSpc>
              <a:buFontTx/>
              <a:buChar char="•"/>
              <a:defRPr/>
            </a:pPr>
            <a:r>
              <a:rPr lang="nb-NO" altLang="en-US" sz="2800" dirty="0"/>
              <a:t>Tidenes mest omfattende malware – på hele 20 MB</a:t>
            </a:r>
          </a:p>
          <a:p>
            <a:pPr>
              <a:lnSpc>
                <a:spcPct val="90000"/>
              </a:lnSpc>
              <a:buFontTx/>
              <a:buChar char="•"/>
              <a:defRPr/>
            </a:pPr>
            <a:r>
              <a:rPr lang="nb-NO" altLang="en-US" sz="2800" dirty="0"/>
              <a:t>8 juni 2012 (11 dager etter den ble oppdaget) begynte Command and Control sentrene til malwaren og sende ”kill” kommandoer som slettet alle spor etter viruset på infiserte maskiner!</a:t>
            </a:r>
          </a:p>
          <a:p>
            <a:pPr>
              <a:lnSpc>
                <a:spcPct val="90000"/>
              </a:lnSpc>
              <a:buFontTx/>
              <a:buChar char="•"/>
              <a:defRPr/>
            </a:pPr>
            <a:r>
              <a:rPr lang="nb-NO" altLang="en-US" sz="2800" dirty="0"/>
              <a:t>I følge Washington Post avsløringene – en del av Olympic Games</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4033B2D9-097B-4B91-8979-4AD041912E8B}" type="slidenum">
              <a:rPr lang="nb-NO" sz="1000"/>
              <a:pPr algn="r">
                <a:defRPr/>
              </a:pPr>
              <a:t>48</a:t>
            </a:fld>
            <a:endParaRPr lang="nb-NO" sz="10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33123">
                                            <p:txEl>
                                              <p:pRg st="0" end="0"/>
                                            </p:txEl>
                                          </p:spTgt>
                                        </p:tgtEl>
                                        <p:attrNameLst>
                                          <p:attrName>style.visibility</p:attrName>
                                        </p:attrNameLst>
                                      </p:cBhvr>
                                      <p:to>
                                        <p:strVal val="visible"/>
                                      </p:to>
                                    </p:set>
                                    <p:animEffect transition="in" filter="box(in)">
                                      <p:cBhvr>
                                        <p:cTn id="7" dur="500"/>
                                        <p:tgtEl>
                                          <p:spTgt spid="13312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133123">
                                            <p:txEl>
                                              <p:pRg st="1" end="1"/>
                                            </p:txEl>
                                          </p:spTgt>
                                        </p:tgtEl>
                                        <p:attrNameLst>
                                          <p:attrName>style.visibility</p:attrName>
                                        </p:attrNameLst>
                                      </p:cBhvr>
                                      <p:to>
                                        <p:strVal val="visible"/>
                                      </p:to>
                                    </p:set>
                                    <p:animEffect transition="in" filter="box(in)">
                                      <p:cBhvr>
                                        <p:cTn id="12" dur="500"/>
                                        <p:tgtEl>
                                          <p:spTgt spid="133123">
                                            <p:txEl>
                                              <p:pRg st="1" end="1"/>
                                            </p:txEl>
                                          </p:spTgt>
                                        </p:tgtEl>
                                      </p:cBhvr>
                                    </p:animEffect>
                                  </p:childTnLst>
                                </p:cTn>
                              </p:par>
                              <p:par>
                                <p:cTn id="13" presetID="4" presetClass="entr" presetSubtype="16" fill="hold" nodeType="withEffect">
                                  <p:stCondLst>
                                    <p:cond delay="0"/>
                                  </p:stCondLst>
                                  <p:childTnLst>
                                    <p:set>
                                      <p:cBhvr>
                                        <p:cTn id="14" dur="1" fill="hold">
                                          <p:stCondLst>
                                            <p:cond delay="0"/>
                                          </p:stCondLst>
                                        </p:cTn>
                                        <p:tgtEl>
                                          <p:spTgt spid="133123">
                                            <p:txEl>
                                              <p:pRg st="2" end="2"/>
                                            </p:txEl>
                                          </p:spTgt>
                                        </p:tgtEl>
                                        <p:attrNameLst>
                                          <p:attrName>style.visibility</p:attrName>
                                        </p:attrNameLst>
                                      </p:cBhvr>
                                      <p:to>
                                        <p:strVal val="visible"/>
                                      </p:to>
                                    </p:set>
                                    <p:animEffect transition="in" filter="box(in)">
                                      <p:cBhvr>
                                        <p:cTn id="15" dur="500"/>
                                        <p:tgtEl>
                                          <p:spTgt spid="133123">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4" presetClass="entr" presetSubtype="16" fill="hold" nodeType="clickEffect">
                                  <p:stCondLst>
                                    <p:cond delay="0"/>
                                  </p:stCondLst>
                                  <p:childTnLst>
                                    <p:set>
                                      <p:cBhvr>
                                        <p:cTn id="19" dur="1" fill="hold">
                                          <p:stCondLst>
                                            <p:cond delay="0"/>
                                          </p:stCondLst>
                                        </p:cTn>
                                        <p:tgtEl>
                                          <p:spTgt spid="133123">
                                            <p:txEl>
                                              <p:pRg st="3" end="3"/>
                                            </p:txEl>
                                          </p:spTgt>
                                        </p:tgtEl>
                                        <p:attrNameLst>
                                          <p:attrName>style.visibility</p:attrName>
                                        </p:attrNameLst>
                                      </p:cBhvr>
                                      <p:to>
                                        <p:strVal val="visible"/>
                                      </p:to>
                                    </p:set>
                                    <p:animEffect transition="in" filter="box(in)">
                                      <p:cBhvr>
                                        <p:cTn id="20" dur="500"/>
                                        <p:tgtEl>
                                          <p:spTgt spid="133123">
                                            <p:txEl>
                                              <p:pRg st="3" end="3"/>
                                            </p:txEl>
                                          </p:spTgt>
                                        </p:tgtEl>
                                      </p:cBhvr>
                                    </p:animEffect>
                                  </p:childTnLst>
                                </p:cTn>
                              </p:par>
                              <p:par>
                                <p:cTn id="21" presetID="4" presetClass="entr" presetSubtype="16" fill="hold" nodeType="withEffect">
                                  <p:stCondLst>
                                    <p:cond delay="0"/>
                                  </p:stCondLst>
                                  <p:childTnLst>
                                    <p:set>
                                      <p:cBhvr>
                                        <p:cTn id="22" dur="1" fill="hold">
                                          <p:stCondLst>
                                            <p:cond delay="0"/>
                                          </p:stCondLst>
                                        </p:cTn>
                                        <p:tgtEl>
                                          <p:spTgt spid="133123">
                                            <p:txEl>
                                              <p:pRg st="4" end="4"/>
                                            </p:txEl>
                                          </p:spTgt>
                                        </p:tgtEl>
                                        <p:attrNameLst>
                                          <p:attrName>style.visibility</p:attrName>
                                        </p:attrNameLst>
                                      </p:cBhvr>
                                      <p:to>
                                        <p:strVal val="visible"/>
                                      </p:to>
                                    </p:set>
                                    <p:animEffect transition="in" filter="box(in)">
                                      <p:cBhvr>
                                        <p:cTn id="23" dur="500"/>
                                        <p:tgtEl>
                                          <p:spTgt spid="133123">
                                            <p:txEl>
                                              <p:pRg st="4" end="4"/>
                                            </p:txEl>
                                          </p:spTgt>
                                        </p:tgtEl>
                                      </p:cBhvr>
                                    </p:animEffect>
                                  </p:childTnLst>
                                </p:cTn>
                              </p:par>
                              <p:par>
                                <p:cTn id="24" presetID="4" presetClass="entr" presetSubtype="16" fill="hold" nodeType="withEffect">
                                  <p:stCondLst>
                                    <p:cond delay="0"/>
                                  </p:stCondLst>
                                  <p:childTnLst>
                                    <p:set>
                                      <p:cBhvr>
                                        <p:cTn id="25" dur="1" fill="hold">
                                          <p:stCondLst>
                                            <p:cond delay="0"/>
                                          </p:stCondLst>
                                        </p:cTn>
                                        <p:tgtEl>
                                          <p:spTgt spid="133123">
                                            <p:txEl>
                                              <p:pRg st="5" end="5"/>
                                            </p:txEl>
                                          </p:spTgt>
                                        </p:tgtEl>
                                        <p:attrNameLst>
                                          <p:attrName>style.visibility</p:attrName>
                                        </p:attrNameLst>
                                      </p:cBhvr>
                                      <p:to>
                                        <p:strVal val="visible"/>
                                      </p:to>
                                    </p:set>
                                    <p:animEffect transition="in" filter="box(in)">
                                      <p:cBhvr>
                                        <p:cTn id="26" dur="500"/>
                                        <p:tgtEl>
                                          <p:spTgt spid="133123">
                                            <p:txEl>
                                              <p:pRg st="5" end="5"/>
                                            </p:txEl>
                                          </p:spTgt>
                                        </p:tgtEl>
                                      </p:cBhvr>
                                    </p:animEffect>
                                  </p:childTnLst>
                                </p:cTn>
                              </p:par>
                              <p:par>
                                <p:cTn id="27" presetID="4" presetClass="entr" presetSubtype="16" fill="hold" nodeType="withEffect">
                                  <p:stCondLst>
                                    <p:cond delay="0"/>
                                  </p:stCondLst>
                                  <p:childTnLst>
                                    <p:set>
                                      <p:cBhvr>
                                        <p:cTn id="28" dur="1" fill="hold">
                                          <p:stCondLst>
                                            <p:cond delay="0"/>
                                          </p:stCondLst>
                                        </p:cTn>
                                        <p:tgtEl>
                                          <p:spTgt spid="133123">
                                            <p:txEl>
                                              <p:pRg st="6" end="6"/>
                                            </p:txEl>
                                          </p:spTgt>
                                        </p:tgtEl>
                                        <p:attrNameLst>
                                          <p:attrName>style.visibility</p:attrName>
                                        </p:attrNameLst>
                                      </p:cBhvr>
                                      <p:to>
                                        <p:strVal val="visible"/>
                                      </p:to>
                                    </p:set>
                                    <p:animEffect transition="in" filter="box(in)">
                                      <p:cBhvr>
                                        <p:cTn id="29" dur="500"/>
                                        <p:tgtEl>
                                          <p:spTgt spid="133123">
                                            <p:txEl>
                                              <p:pRg st="6" end="6"/>
                                            </p:txEl>
                                          </p:spTgt>
                                        </p:tgtEl>
                                      </p:cBhvr>
                                    </p:animEffect>
                                  </p:childTnLst>
                                </p:cTn>
                              </p:par>
                              <p:par>
                                <p:cTn id="30" presetID="4" presetClass="entr" presetSubtype="16" fill="hold" nodeType="withEffect">
                                  <p:stCondLst>
                                    <p:cond delay="0"/>
                                  </p:stCondLst>
                                  <p:childTnLst>
                                    <p:set>
                                      <p:cBhvr>
                                        <p:cTn id="31" dur="1" fill="hold">
                                          <p:stCondLst>
                                            <p:cond delay="0"/>
                                          </p:stCondLst>
                                        </p:cTn>
                                        <p:tgtEl>
                                          <p:spTgt spid="133123">
                                            <p:txEl>
                                              <p:pRg st="7" end="7"/>
                                            </p:txEl>
                                          </p:spTgt>
                                        </p:tgtEl>
                                        <p:attrNameLst>
                                          <p:attrName>style.visibility</p:attrName>
                                        </p:attrNameLst>
                                      </p:cBhvr>
                                      <p:to>
                                        <p:strVal val="visible"/>
                                      </p:to>
                                    </p:set>
                                    <p:animEffect transition="in" filter="box(in)">
                                      <p:cBhvr>
                                        <p:cTn id="32" dur="500"/>
                                        <p:tgtEl>
                                          <p:spTgt spid="133123">
                                            <p:txEl>
                                              <p:pRg st="7" end="7"/>
                                            </p:txEl>
                                          </p:spTgt>
                                        </p:tgtEl>
                                      </p:cBhvr>
                                    </p:animEffect>
                                  </p:childTnLst>
                                </p:cTn>
                              </p:par>
                              <p:par>
                                <p:cTn id="33" presetID="4" presetClass="entr" presetSubtype="16" fill="hold" nodeType="withEffect">
                                  <p:stCondLst>
                                    <p:cond delay="0"/>
                                  </p:stCondLst>
                                  <p:childTnLst>
                                    <p:set>
                                      <p:cBhvr>
                                        <p:cTn id="34" dur="1" fill="hold">
                                          <p:stCondLst>
                                            <p:cond delay="0"/>
                                          </p:stCondLst>
                                        </p:cTn>
                                        <p:tgtEl>
                                          <p:spTgt spid="133123">
                                            <p:txEl>
                                              <p:pRg st="8" end="8"/>
                                            </p:txEl>
                                          </p:spTgt>
                                        </p:tgtEl>
                                        <p:attrNameLst>
                                          <p:attrName>style.visibility</p:attrName>
                                        </p:attrNameLst>
                                      </p:cBhvr>
                                      <p:to>
                                        <p:strVal val="visible"/>
                                      </p:to>
                                    </p:set>
                                    <p:animEffect transition="in" filter="box(in)">
                                      <p:cBhvr>
                                        <p:cTn id="35" dur="500"/>
                                        <p:tgtEl>
                                          <p:spTgt spid="133123">
                                            <p:txEl>
                                              <p:pRg st="8" end="8"/>
                                            </p:txEl>
                                          </p:spTgt>
                                        </p:tgtEl>
                                      </p:cBhvr>
                                    </p:animEffect>
                                  </p:childTnLst>
                                </p:cTn>
                              </p:par>
                              <p:par>
                                <p:cTn id="36" presetID="4" presetClass="entr" presetSubtype="16" fill="hold" nodeType="withEffect">
                                  <p:stCondLst>
                                    <p:cond delay="0"/>
                                  </p:stCondLst>
                                  <p:childTnLst>
                                    <p:set>
                                      <p:cBhvr>
                                        <p:cTn id="37" dur="1" fill="hold">
                                          <p:stCondLst>
                                            <p:cond delay="0"/>
                                          </p:stCondLst>
                                        </p:cTn>
                                        <p:tgtEl>
                                          <p:spTgt spid="133123">
                                            <p:txEl>
                                              <p:pRg st="9" end="9"/>
                                            </p:txEl>
                                          </p:spTgt>
                                        </p:tgtEl>
                                        <p:attrNameLst>
                                          <p:attrName>style.visibility</p:attrName>
                                        </p:attrNameLst>
                                      </p:cBhvr>
                                      <p:to>
                                        <p:strVal val="visible"/>
                                      </p:to>
                                    </p:set>
                                    <p:animEffect transition="in" filter="box(in)">
                                      <p:cBhvr>
                                        <p:cTn id="38" dur="500"/>
                                        <p:tgtEl>
                                          <p:spTgt spid="133123">
                                            <p:txEl>
                                              <p:pRg st="9" end="9"/>
                                            </p:txEl>
                                          </p:spTgt>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4" presetClass="entr" presetSubtype="16" fill="hold" nodeType="clickEffect">
                                  <p:stCondLst>
                                    <p:cond delay="0"/>
                                  </p:stCondLst>
                                  <p:childTnLst>
                                    <p:set>
                                      <p:cBhvr>
                                        <p:cTn id="42" dur="1" fill="hold">
                                          <p:stCondLst>
                                            <p:cond delay="0"/>
                                          </p:stCondLst>
                                        </p:cTn>
                                        <p:tgtEl>
                                          <p:spTgt spid="133123">
                                            <p:txEl>
                                              <p:pRg st="10" end="10"/>
                                            </p:txEl>
                                          </p:spTgt>
                                        </p:tgtEl>
                                        <p:attrNameLst>
                                          <p:attrName>style.visibility</p:attrName>
                                        </p:attrNameLst>
                                      </p:cBhvr>
                                      <p:to>
                                        <p:strVal val="visible"/>
                                      </p:to>
                                    </p:set>
                                    <p:animEffect transition="in" filter="box(in)">
                                      <p:cBhvr>
                                        <p:cTn id="43" dur="500"/>
                                        <p:tgtEl>
                                          <p:spTgt spid="133123">
                                            <p:txEl>
                                              <p:pRg st="10" end="10"/>
                                            </p:txEl>
                                          </p:spTgt>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4" presetClass="entr" presetSubtype="16" fill="hold" nodeType="clickEffect">
                                  <p:stCondLst>
                                    <p:cond delay="0"/>
                                  </p:stCondLst>
                                  <p:childTnLst>
                                    <p:set>
                                      <p:cBhvr>
                                        <p:cTn id="47" dur="1" fill="hold">
                                          <p:stCondLst>
                                            <p:cond delay="0"/>
                                          </p:stCondLst>
                                        </p:cTn>
                                        <p:tgtEl>
                                          <p:spTgt spid="133123">
                                            <p:txEl>
                                              <p:pRg st="11" end="11"/>
                                            </p:txEl>
                                          </p:spTgt>
                                        </p:tgtEl>
                                        <p:attrNameLst>
                                          <p:attrName>style.visibility</p:attrName>
                                        </p:attrNameLst>
                                      </p:cBhvr>
                                      <p:to>
                                        <p:strVal val="visible"/>
                                      </p:to>
                                    </p:set>
                                    <p:animEffect transition="in" filter="box(in)">
                                      <p:cBhvr>
                                        <p:cTn id="48" dur="500"/>
                                        <p:tgtEl>
                                          <p:spTgt spid="133123">
                                            <p:txEl>
                                              <p:pRg st="11" end="11"/>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4" presetClass="entr" presetSubtype="16" fill="hold" nodeType="clickEffect">
                                  <p:stCondLst>
                                    <p:cond delay="0"/>
                                  </p:stCondLst>
                                  <p:childTnLst>
                                    <p:set>
                                      <p:cBhvr>
                                        <p:cTn id="52" dur="1" fill="hold">
                                          <p:stCondLst>
                                            <p:cond delay="0"/>
                                          </p:stCondLst>
                                        </p:cTn>
                                        <p:tgtEl>
                                          <p:spTgt spid="133123">
                                            <p:txEl>
                                              <p:pRg st="12" end="12"/>
                                            </p:txEl>
                                          </p:spTgt>
                                        </p:tgtEl>
                                        <p:attrNameLst>
                                          <p:attrName>style.visibility</p:attrName>
                                        </p:attrNameLst>
                                      </p:cBhvr>
                                      <p:to>
                                        <p:strVal val="visible"/>
                                      </p:to>
                                    </p:set>
                                    <p:animEffect transition="in" filter="box(in)">
                                      <p:cBhvr>
                                        <p:cTn id="53" dur="500"/>
                                        <p:tgtEl>
                                          <p:spTgt spid="13312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p:cNvSpPr>
          <p:nvPr>
            <p:ph type="title" idx="4294967295"/>
          </p:nvPr>
        </p:nvSpPr>
        <p:spPr/>
        <p:txBody>
          <a:bodyPr/>
          <a:lstStyle/>
          <a:p>
            <a:r>
              <a:rPr lang="nb-NO" sz="4000" dirty="0">
                <a:latin typeface="Georgia" pitchFamily="18" charset="0"/>
                <a:ea typeface="ＭＳ Ｐゴシック" pitchFamily="34" charset="-128"/>
                <a:cs typeface="Georgia" pitchFamily="18" charset="0"/>
              </a:rPr>
              <a:t>Og hva skjedde i 2017?</a:t>
            </a:r>
          </a:p>
        </p:txBody>
      </p:sp>
      <p:sp>
        <p:nvSpPr>
          <p:cNvPr id="80899" name="Rectangle 3"/>
          <p:cNvSpPr>
            <a:spLocks noGrp="1"/>
          </p:cNvSpPr>
          <p:nvPr>
            <p:ph type="body" idx="4294967295"/>
          </p:nvPr>
        </p:nvSpPr>
        <p:spPr/>
        <p:txBody>
          <a:bodyPr/>
          <a:lstStyle/>
          <a:p>
            <a:r>
              <a:rPr lang="nb-NO">
                <a:ea typeface="ＭＳ Ｐゴシック" pitchFamily="34" charset="-128"/>
              </a:rPr>
              <a:t>Vault 7; 1000 hacker verktøy utviklet av CIA og NSA lekket ut på wikileaks…</a:t>
            </a:r>
          </a:p>
          <a:p>
            <a:endParaRPr lang="nb-NO">
              <a:ea typeface="ＭＳ Ｐゴシック" pitchFamily="34" charset="-128"/>
            </a:endParaRPr>
          </a:p>
          <a:p>
            <a:r>
              <a:rPr lang="nb-NO">
                <a:ea typeface="ＭＳ Ｐゴシック" pitchFamily="34" charset="-128"/>
                <a:hlinkClick r:id="rId2"/>
              </a:rPr>
              <a:t>https://www.wikileaks.com/ciav7p1/</a:t>
            </a:r>
            <a:endParaRPr lang="nb-NO">
              <a:ea typeface="ＭＳ Ｐゴシック" pitchFamily="34" charset="-128"/>
            </a:endParaRPr>
          </a:p>
          <a:p>
            <a:endParaRPr lang="nb-NO">
              <a:ea typeface="ＭＳ Ｐゴシック" pitchFamily="34" charset="-128"/>
            </a:endParaRPr>
          </a:p>
          <a:p>
            <a:r>
              <a:rPr lang="nb-NO">
                <a:ea typeface="ＭＳ Ｐゴシック" pitchFamily="34" charset="-128"/>
              </a:rPr>
              <a:t>Foreløpig ikke noe</a:t>
            </a:r>
          </a:p>
          <a:p>
            <a:pPr>
              <a:buFont typeface="Arial" charset="0"/>
              <a:buNone/>
            </a:pPr>
            <a:r>
              <a:rPr lang="nb-NO">
                <a:ea typeface="ＭＳ Ｐゴシック" pitchFamily="34" charset="-128"/>
              </a:rPr>
              <a:t>	kildekode, men omfanget</a:t>
            </a:r>
          </a:p>
          <a:p>
            <a:pPr>
              <a:buFont typeface="Arial" charset="0"/>
              <a:buNone/>
            </a:pPr>
            <a:r>
              <a:rPr lang="nb-NO">
                <a:ea typeface="ＭＳ Ｐゴシック" pitchFamily="34" charset="-128"/>
              </a:rPr>
              <a:t>	er grundig dokumentert</a:t>
            </a:r>
          </a:p>
        </p:txBody>
      </p:sp>
      <p:pic>
        <p:nvPicPr>
          <p:cNvPr id="80901" name="Picture 5" descr="logo"/>
          <p:cNvPicPr>
            <a:picLocks noChangeAspect="1" noChangeArrowheads="1"/>
          </p:cNvPicPr>
          <p:nvPr/>
        </p:nvPicPr>
        <p:blipFill>
          <a:blip r:embed="rId3"/>
          <a:srcRect/>
          <a:stretch>
            <a:fillRect/>
          </a:stretch>
        </p:blipFill>
        <p:spPr bwMode="auto">
          <a:xfrm>
            <a:off x="7319963" y="3357563"/>
            <a:ext cx="3090862" cy="3090862"/>
          </a:xfrm>
          <a:prstGeom prst="rect">
            <a:avLst/>
          </a:prstGeom>
          <a:noFill/>
        </p:spPr>
      </p:pic>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31661A3C-6C7A-4253-9EFF-40B60103C719}" type="slidenum">
              <a:rPr lang="nb-NO" sz="1000"/>
              <a:pPr algn="r">
                <a:defRPr/>
              </a:pPr>
              <a:t>49</a:t>
            </a:fld>
            <a:endParaRPr lang="nb-NO" sz="1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80899">
                                            <p:txEl>
                                              <p:pRg st="0" end="0"/>
                                            </p:txEl>
                                          </p:spTgt>
                                        </p:tgtEl>
                                        <p:attrNameLst>
                                          <p:attrName>style.visibility</p:attrName>
                                        </p:attrNameLst>
                                      </p:cBhvr>
                                      <p:to>
                                        <p:strVal val="visible"/>
                                      </p:to>
                                    </p:set>
                                    <p:animEffect transition="in" filter="box(in)">
                                      <p:cBhvr>
                                        <p:cTn id="7" dur="500"/>
                                        <p:tgtEl>
                                          <p:spTgt spid="808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80901"/>
                                        </p:tgtEl>
                                        <p:attrNameLst>
                                          <p:attrName>style.visibility</p:attrName>
                                        </p:attrNameLst>
                                      </p:cBhvr>
                                      <p:to>
                                        <p:strVal val="visible"/>
                                      </p:to>
                                    </p:set>
                                    <p:animEffect transition="in" filter="box(in)">
                                      <p:cBhvr>
                                        <p:cTn id="12" dur="500"/>
                                        <p:tgtEl>
                                          <p:spTgt spid="80901"/>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80899">
                                            <p:txEl>
                                              <p:pRg st="2" end="2"/>
                                            </p:txEl>
                                          </p:spTgt>
                                        </p:tgtEl>
                                        <p:attrNameLst>
                                          <p:attrName>style.visibility</p:attrName>
                                        </p:attrNameLst>
                                      </p:cBhvr>
                                      <p:to>
                                        <p:strVal val="visible"/>
                                      </p:to>
                                    </p:set>
                                    <p:animEffect transition="in" filter="box(in)">
                                      <p:cBhvr>
                                        <p:cTn id="17" dur="500"/>
                                        <p:tgtEl>
                                          <p:spTgt spid="8089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80899">
                                            <p:txEl>
                                              <p:pRg st="4" end="4"/>
                                            </p:txEl>
                                          </p:spTgt>
                                        </p:tgtEl>
                                        <p:attrNameLst>
                                          <p:attrName>style.visibility</p:attrName>
                                        </p:attrNameLst>
                                      </p:cBhvr>
                                      <p:to>
                                        <p:strVal val="visible"/>
                                      </p:to>
                                    </p:set>
                                    <p:animEffect transition="in" filter="box(in)">
                                      <p:cBhvr>
                                        <p:cTn id="22" dur="500"/>
                                        <p:tgtEl>
                                          <p:spTgt spid="80899">
                                            <p:txEl>
                                              <p:pRg st="4" end="4"/>
                                            </p:txEl>
                                          </p:spTgt>
                                        </p:tgtEl>
                                      </p:cBhvr>
                                    </p:animEffect>
                                  </p:childTnLst>
                                </p:cTn>
                              </p:par>
                              <p:par>
                                <p:cTn id="23" presetID="4" presetClass="entr" presetSubtype="16" fill="hold" nodeType="withEffect">
                                  <p:stCondLst>
                                    <p:cond delay="0"/>
                                  </p:stCondLst>
                                  <p:childTnLst>
                                    <p:set>
                                      <p:cBhvr>
                                        <p:cTn id="24" dur="1" fill="hold">
                                          <p:stCondLst>
                                            <p:cond delay="0"/>
                                          </p:stCondLst>
                                        </p:cTn>
                                        <p:tgtEl>
                                          <p:spTgt spid="80899">
                                            <p:txEl>
                                              <p:pRg st="5" end="5"/>
                                            </p:txEl>
                                          </p:spTgt>
                                        </p:tgtEl>
                                        <p:attrNameLst>
                                          <p:attrName>style.visibility</p:attrName>
                                        </p:attrNameLst>
                                      </p:cBhvr>
                                      <p:to>
                                        <p:strVal val="visible"/>
                                      </p:to>
                                    </p:set>
                                    <p:animEffect transition="in" filter="box(in)">
                                      <p:cBhvr>
                                        <p:cTn id="25" dur="500"/>
                                        <p:tgtEl>
                                          <p:spTgt spid="80899">
                                            <p:txEl>
                                              <p:pRg st="5" end="5"/>
                                            </p:txEl>
                                          </p:spTgt>
                                        </p:tgtEl>
                                      </p:cBhvr>
                                    </p:animEffect>
                                  </p:childTnLst>
                                </p:cTn>
                              </p:par>
                              <p:par>
                                <p:cTn id="26" presetID="4" presetClass="entr" presetSubtype="16" fill="hold" nodeType="withEffect">
                                  <p:stCondLst>
                                    <p:cond delay="0"/>
                                  </p:stCondLst>
                                  <p:childTnLst>
                                    <p:set>
                                      <p:cBhvr>
                                        <p:cTn id="27" dur="1" fill="hold">
                                          <p:stCondLst>
                                            <p:cond delay="0"/>
                                          </p:stCondLst>
                                        </p:cTn>
                                        <p:tgtEl>
                                          <p:spTgt spid="80899">
                                            <p:txEl>
                                              <p:pRg st="6" end="6"/>
                                            </p:txEl>
                                          </p:spTgt>
                                        </p:tgtEl>
                                        <p:attrNameLst>
                                          <p:attrName>style.visibility</p:attrName>
                                        </p:attrNameLst>
                                      </p:cBhvr>
                                      <p:to>
                                        <p:strVal val="visible"/>
                                      </p:to>
                                    </p:set>
                                    <p:animEffect transition="in" filter="box(in)">
                                      <p:cBhvr>
                                        <p:cTn id="28" dur="500"/>
                                        <p:tgtEl>
                                          <p:spTgt spid="8089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1919288" y="188913"/>
            <a:ext cx="8229600" cy="633412"/>
          </a:xfrm>
        </p:spPr>
        <p:txBody>
          <a:bodyPr>
            <a:normAutofit fontScale="90000"/>
          </a:bodyPr>
          <a:lstStyle/>
          <a:p>
            <a:pPr eaLnBrk="1" hangingPunct="1"/>
            <a:r>
              <a:rPr lang="nb-NO" sz="4000">
                <a:latin typeface="Georgia" pitchFamily="18" charset="0"/>
                <a:ea typeface="ＭＳ Ｐゴシック" pitchFamily="34" charset="-128"/>
                <a:cs typeface="Georgia" pitchFamily="18" charset="0"/>
              </a:rPr>
              <a:t>Forsvar mot </a:t>
            </a:r>
            <a:r>
              <a:rPr lang="nb-NO" sz="4000">
                <a:solidFill>
                  <a:srgbClr val="FF0000"/>
                </a:solidFill>
                <a:latin typeface="Georgia" pitchFamily="18" charset="0"/>
                <a:ea typeface="ＭＳ Ｐゴシック" pitchFamily="34" charset="-128"/>
                <a:cs typeface="Georgia" pitchFamily="18" charset="0"/>
              </a:rPr>
              <a:t>innside</a:t>
            </a:r>
            <a:r>
              <a:rPr lang="nb-NO" sz="4000">
                <a:latin typeface="Georgia" pitchFamily="18" charset="0"/>
                <a:ea typeface="ＭＳ Ｐゴシック" pitchFamily="34" charset="-128"/>
                <a:cs typeface="Georgia" pitchFamily="18" charset="0"/>
              </a:rPr>
              <a:t>-angrep</a:t>
            </a:r>
          </a:p>
        </p:txBody>
      </p:sp>
      <p:sp>
        <p:nvSpPr>
          <p:cNvPr id="3" name="Content Placeholder 2"/>
          <p:cNvSpPr>
            <a:spLocks noGrp="1"/>
          </p:cNvSpPr>
          <p:nvPr>
            <p:ph idx="1"/>
          </p:nvPr>
        </p:nvSpPr>
        <p:spPr>
          <a:xfrm>
            <a:off x="1981200" y="1125538"/>
            <a:ext cx="8229600" cy="5472112"/>
          </a:xfrm>
        </p:spPr>
        <p:txBody>
          <a:bodyPr/>
          <a:lstStyle/>
          <a:p>
            <a:pPr eaLnBrk="1" hangingPunct="1"/>
            <a:r>
              <a:rPr lang="nb-NO">
                <a:ea typeface="ＭＳ Ｐゴシック" pitchFamily="34" charset="-128"/>
              </a:rPr>
              <a:t>Unngå «single points of failure»</a:t>
            </a:r>
          </a:p>
          <a:p>
            <a:pPr eaLnBrk="1" hangingPunct="1"/>
            <a:r>
              <a:rPr lang="nb-NO">
                <a:ea typeface="ＭＳ Ｐゴシック" pitchFamily="34" charset="-128"/>
              </a:rPr>
              <a:t>Bruke (manuell) kode-gjennomgang</a:t>
            </a:r>
          </a:p>
          <a:p>
            <a:pPr eaLnBrk="1" hangingPunct="1"/>
            <a:r>
              <a:rPr lang="nb-NO">
                <a:ea typeface="ＭＳ Ｐゴシック" pitchFamily="34" charset="-128"/>
              </a:rPr>
              <a:t>Bruk arkiveringsverktøy og rapport-verktøy</a:t>
            </a:r>
          </a:p>
          <a:p>
            <a:pPr eaLnBrk="1" hangingPunct="1"/>
            <a:r>
              <a:rPr lang="nb-NO">
                <a:ea typeface="ＭＳ Ｐゴシック" pitchFamily="34" charset="-128"/>
              </a:rPr>
              <a:t>Begrens tillatelser og autorisasjoner</a:t>
            </a:r>
          </a:p>
          <a:p>
            <a:pPr eaLnBrk="1" hangingPunct="1"/>
            <a:r>
              <a:rPr lang="nb-NO">
                <a:ea typeface="ＭＳ Ｐゴシック" pitchFamily="34" charset="-128"/>
              </a:rPr>
              <a:t>Fysisk sikring av kritiske systemer</a:t>
            </a:r>
          </a:p>
          <a:p>
            <a:pPr eaLnBrk="1" hangingPunct="1"/>
            <a:r>
              <a:rPr lang="nb-NO">
                <a:ea typeface="ＭＳ Ｐゴシック" pitchFamily="34" charset="-128"/>
              </a:rPr>
              <a:t>Overvåk ansattes adferd</a:t>
            </a:r>
          </a:p>
          <a:p>
            <a:pPr eaLnBrk="1" hangingPunct="1"/>
            <a:r>
              <a:rPr lang="nb-NO">
                <a:ea typeface="ＭＳ Ｐゴシック" pitchFamily="34" charset="-128"/>
              </a:rPr>
              <a:t>Stålkontroll på alt som installeres</a:t>
            </a:r>
          </a:p>
          <a:p>
            <a:pPr eaLnBrk="1" hangingPunct="1"/>
            <a:endParaRPr lang="nb-NO">
              <a:ea typeface="ＭＳ Ｐゴシック" pitchFamily="34" charset="-128"/>
            </a:endParaRPr>
          </a:p>
          <a:p>
            <a:pPr eaLnBrk="1" hangingPunct="1"/>
            <a:r>
              <a:rPr lang="nb-NO">
                <a:ea typeface="ＭＳ Ｐゴシック" pitchFamily="34" charset="-128"/>
              </a:rPr>
              <a:t>Eller: Open Source (ref: Silent Cirle)</a:t>
            </a:r>
          </a:p>
        </p:txBody>
      </p:sp>
      <p:sp>
        <p:nvSpPr>
          <p:cNvPr id="27651" name="Slide Number Placeholder 4"/>
          <p:cNvSpPr>
            <a:spLocks noGrp="1"/>
          </p:cNvSpPr>
          <p:nvPr>
            <p:ph type="sldNum" sz="quarter" idx="12"/>
          </p:nvPr>
        </p:nvSpPr>
        <p:spPr bwMode="auto">
          <a:ln>
            <a:miter lim="800000"/>
            <a:headEnd/>
            <a:tailEnd/>
          </a:ln>
        </p:spPr>
        <p:txBody>
          <a:bodyPr/>
          <a:lstStyle/>
          <a:p>
            <a:pPr fontAlgn="base">
              <a:spcBef>
                <a:spcPct val="0"/>
              </a:spcBef>
              <a:spcAft>
                <a:spcPct val="0"/>
              </a:spcAft>
              <a:defRPr/>
            </a:pPr>
            <a:fld id="{01FCEF36-C0C6-4E2F-AC68-9044FA32DABB}" type="slidenum">
              <a:rPr lang="nb-NO">
                <a:cs typeface="Arial" charset="0"/>
              </a:rPr>
              <a:pPr fontAlgn="base">
                <a:spcBef>
                  <a:spcPct val="0"/>
                </a:spcBef>
                <a:spcAft>
                  <a:spcPct val="0"/>
                </a:spcAft>
                <a:defRPr/>
              </a:pPr>
              <a:t>5</a:t>
            </a:fld>
            <a:endParaRPr lang="nb-NO">
              <a:cs typeface="Arial" charset="0"/>
            </a:endParaRPr>
          </a:p>
        </p:txBody>
      </p:sp>
      <p:sp>
        <p:nvSpPr>
          <p:cNvPr id="18436" name="Text Box 5"/>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p:cNvSpPr>
          <p:nvPr>
            <p:ph type="title" idx="4294967295"/>
          </p:nvPr>
        </p:nvSpPr>
        <p:spPr/>
        <p:txBody>
          <a:bodyPr/>
          <a:lstStyle/>
          <a:p>
            <a:r>
              <a:rPr lang="nb-NO" sz="4000">
                <a:latin typeface="Georgia" pitchFamily="18" charset="0"/>
                <a:ea typeface="ＭＳ Ｐゴシック" pitchFamily="34" charset="-128"/>
                <a:cs typeface="Georgia" pitchFamily="18" charset="0"/>
              </a:rPr>
              <a:t>Et lite utdrag fra ”Vault 7”</a:t>
            </a:r>
          </a:p>
        </p:txBody>
      </p:sp>
      <p:sp>
        <p:nvSpPr>
          <p:cNvPr id="81923" name="Rectangle 3"/>
          <p:cNvSpPr>
            <a:spLocks noGrp="1"/>
          </p:cNvSpPr>
          <p:nvPr>
            <p:ph type="body" idx="4294967295"/>
          </p:nvPr>
        </p:nvSpPr>
        <p:spPr>
          <a:xfrm>
            <a:off x="1989575" y="1838632"/>
            <a:ext cx="8772210" cy="4601497"/>
          </a:xfrm>
        </p:spPr>
        <p:txBody>
          <a:bodyPr/>
          <a:lstStyle/>
          <a:p>
            <a:r>
              <a:rPr lang="nb-NO" dirty="0" err="1">
                <a:ea typeface="ＭＳ Ｐゴシック" pitchFamily="34" charset="-128"/>
              </a:rPr>
              <a:t>Weeping</a:t>
            </a:r>
            <a:r>
              <a:rPr lang="nb-NO" dirty="0">
                <a:ea typeface="ＭＳ Ｐゴシック" pitchFamily="34" charset="-128"/>
              </a:rPr>
              <a:t> Angel; avlytting av Samsung smart-tv (laget sammen med MI5)</a:t>
            </a:r>
          </a:p>
          <a:p>
            <a:r>
              <a:rPr lang="nb-NO" dirty="0">
                <a:ea typeface="ＭＳ Ｐゴシック" pitchFamily="34" charset="-128"/>
              </a:rPr>
              <a:t>Remote </a:t>
            </a:r>
            <a:r>
              <a:rPr lang="nb-NO" dirty="0" err="1">
                <a:ea typeface="ＭＳ Ｐゴシック" pitchFamily="34" charset="-128"/>
              </a:rPr>
              <a:t>control</a:t>
            </a:r>
            <a:r>
              <a:rPr lang="nb-NO" dirty="0">
                <a:ea typeface="ＭＳ Ｐゴシック" pitchFamily="34" charset="-128"/>
              </a:rPr>
              <a:t> av biler (</a:t>
            </a:r>
            <a:r>
              <a:rPr lang="nb-NO" dirty="0" err="1">
                <a:ea typeface="ＭＳ Ｐゴシック" pitchFamily="34" charset="-128"/>
              </a:rPr>
              <a:t>snikmyrding</a:t>
            </a:r>
            <a:r>
              <a:rPr lang="nb-NO" dirty="0">
                <a:ea typeface="ＭＳ Ｐゴシック" pitchFamily="34" charset="-128"/>
              </a:rPr>
              <a:t> ved å kjøre de av veien)</a:t>
            </a:r>
          </a:p>
          <a:p>
            <a:r>
              <a:rPr lang="nb-NO" dirty="0">
                <a:ea typeface="ＭＳ Ｐゴシック" pitchFamily="34" charset="-128"/>
              </a:rPr>
              <a:t>Zero-</a:t>
            </a:r>
            <a:r>
              <a:rPr lang="nb-NO" dirty="0" err="1">
                <a:ea typeface="ＭＳ Ｐゴシック" pitchFamily="34" charset="-128"/>
              </a:rPr>
              <a:t>day</a:t>
            </a:r>
            <a:r>
              <a:rPr lang="nb-NO" dirty="0">
                <a:ea typeface="ＭＳ Ｐゴシック" pitchFamily="34" charset="-128"/>
              </a:rPr>
              <a:t> angrep mot </a:t>
            </a:r>
            <a:r>
              <a:rPr lang="nb-NO" dirty="0" err="1">
                <a:ea typeface="ＭＳ Ｐゴシック" pitchFamily="34" charset="-128"/>
              </a:rPr>
              <a:t>iPhone</a:t>
            </a:r>
            <a:r>
              <a:rPr lang="nb-NO" dirty="0">
                <a:ea typeface="ＭＳ Ｐゴシック" pitchFamily="34" charset="-128"/>
              </a:rPr>
              <a:t>, </a:t>
            </a:r>
            <a:r>
              <a:rPr lang="nb-NO" dirty="0" err="1">
                <a:ea typeface="ＭＳ Ｐゴシック" pitchFamily="34" charset="-128"/>
              </a:rPr>
              <a:t>Android</a:t>
            </a:r>
            <a:r>
              <a:rPr lang="nb-NO" dirty="0">
                <a:ea typeface="ＭＳ Ｐゴシック" pitchFamily="34" charset="-128"/>
              </a:rPr>
              <a:t>, Windows, Max OS X, Solaris, Linux – hvis det kjører et OS har/hadde CIA et hack for å infisere eller ta kontroll…</a:t>
            </a:r>
          </a:p>
          <a:p>
            <a:r>
              <a:rPr lang="nb-NO" dirty="0">
                <a:ea typeface="ＭＳ Ｐゴシック" pitchFamily="34" charset="-128"/>
              </a:rPr>
              <a:t>Fine </a:t>
            </a:r>
            <a:r>
              <a:rPr lang="nb-NO" dirty="0" err="1">
                <a:ea typeface="ＭＳ Ｐゴシック" pitchFamily="34" charset="-128"/>
              </a:rPr>
              <a:t>Dining</a:t>
            </a:r>
            <a:r>
              <a:rPr lang="nb-NO" dirty="0">
                <a:ea typeface="ＭＳ Ｐゴシック" pitchFamily="34" charset="-128"/>
              </a:rPr>
              <a:t>; trojaner suite som gir inntrykk av at agenten bare spiller av en film el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81923">
                                            <p:txEl>
                                              <p:pRg st="0" end="0"/>
                                            </p:txEl>
                                          </p:spTgt>
                                        </p:tgtEl>
                                        <p:attrNameLst>
                                          <p:attrName>style.visibility</p:attrName>
                                        </p:attrNameLst>
                                      </p:cBhvr>
                                      <p:to>
                                        <p:strVal val="visible"/>
                                      </p:to>
                                    </p:set>
                                    <p:animEffect transition="in" filter="box(in)">
                                      <p:cBhvr>
                                        <p:cTn id="7" dur="500"/>
                                        <p:tgtEl>
                                          <p:spTgt spid="8192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81923">
                                            <p:txEl>
                                              <p:pRg st="1" end="1"/>
                                            </p:txEl>
                                          </p:spTgt>
                                        </p:tgtEl>
                                        <p:attrNameLst>
                                          <p:attrName>style.visibility</p:attrName>
                                        </p:attrNameLst>
                                      </p:cBhvr>
                                      <p:to>
                                        <p:strVal val="visible"/>
                                      </p:to>
                                    </p:set>
                                    <p:animEffect transition="in" filter="box(in)">
                                      <p:cBhvr>
                                        <p:cTn id="12" dur="500"/>
                                        <p:tgtEl>
                                          <p:spTgt spid="8192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81923">
                                            <p:txEl>
                                              <p:pRg st="2" end="2"/>
                                            </p:txEl>
                                          </p:spTgt>
                                        </p:tgtEl>
                                        <p:attrNameLst>
                                          <p:attrName>style.visibility</p:attrName>
                                        </p:attrNameLst>
                                      </p:cBhvr>
                                      <p:to>
                                        <p:strVal val="visible"/>
                                      </p:to>
                                    </p:set>
                                    <p:animEffect transition="in" filter="box(in)">
                                      <p:cBhvr>
                                        <p:cTn id="17" dur="500"/>
                                        <p:tgtEl>
                                          <p:spTgt spid="8192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81923">
                                            <p:txEl>
                                              <p:pRg st="3" end="3"/>
                                            </p:txEl>
                                          </p:spTgt>
                                        </p:tgtEl>
                                        <p:attrNameLst>
                                          <p:attrName>style.visibility</p:attrName>
                                        </p:attrNameLst>
                                      </p:cBhvr>
                                      <p:to>
                                        <p:strVal val="visible"/>
                                      </p:to>
                                    </p:set>
                                    <p:animEffect transition="in" filter="box(in)">
                                      <p:cBhvr>
                                        <p:cTn id="22" dur="500"/>
                                        <p:tgtEl>
                                          <p:spTgt spid="8192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p:cNvSpPr>
          <p:nvPr>
            <p:ph type="title" idx="4294967295"/>
          </p:nvPr>
        </p:nvSpPr>
        <p:spPr/>
        <p:txBody>
          <a:bodyPr/>
          <a:lstStyle/>
          <a:p>
            <a:r>
              <a:rPr lang="nb-NO" sz="4000" dirty="0">
                <a:latin typeface="Georgia" pitchFamily="18" charset="0"/>
                <a:ea typeface="ＭＳ Ｐゴシック" pitchFamily="34" charset="-128"/>
                <a:cs typeface="Georgia" pitchFamily="18" charset="0"/>
              </a:rPr>
              <a:t>Nå – også kommersielt</a:t>
            </a:r>
          </a:p>
        </p:txBody>
      </p:sp>
      <p:sp>
        <p:nvSpPr>
          <p:cNvPr id="81923" name="Rectangle 3"/>
          <p:cNvSpPr>
            <a:spLocks noGrp="1"/>
          </p:cNvSpPr>
          <p:nvPr>
            <p:ph type="body" idx="4294967295"/>
          </p:nvPr>
        </p:nvSpPr>
        <p:spPr>
          <a:xfrm>
            <a:off x="383603" y="1838632"/>
            <a:ext cx="11281994" cy="5019368"/>
          </a:xfrm>
        </p:spPr>
        <p:txBody>
          <a:bodyPr>
            <a:normAutofit lnSpcReduction="10000"/>
          </a:bodyPr>
          <a:lstStyle/>
          <a:p>
            <a:r>
              <a:rPr lang="nb-NO" dirty="0">
                <a:ea typeface="ＭＳ Ｐゴシック" pitchFamily="34" charset="-128"/>
              </a:rPr>
              <a:t>I 2021 har den store «</a:t>
            </a:r>
            <a:r>
              <a:rPr lang="nb-NO" dirty="0" err="1">
                <a:ea typeface="ＭＳ Ｐゴシック" pitchFamily="34" charset="-128"/>
              </a:rPr>
              <a:t>snakkis’en</a:t>
            </a:r>
            <a:r>
              <a:rPr lang="nb-NO" dirty="0">
                <a:ea typeface="ＭＳ Ｐゴシック" pitchFamily="34" charset="-128"/>
              </a:rPr>
              <a:t>» i sikkerhetsmiljøet vært NSO Group</a:t>
            </a:r>
          </a:p>
          <a:p>
            <a:endParaRPr lang="nb-NO" dirty="0">
              <a:ea typeface="ＭＳ Ｐゴシック" pitchFamily="34" charset="-128"/>
            </a:endParaRPr>
          </a:p>
          <a:p>
            <a:r>
              <a:rPr lang="nb-NO" dirty="0">
                <a:ea typeface="ＭＳ Ｐゴシック" pitchFamily="34" charset="-128"/>
              </a:rPr>
              <a:t>Israelsk «cyber våpen» selskap som besitter zero-</a:t>
            </a:r>
            <a:r>
              <a:rPr lang="nb-NO" dirty="0" err="1">
                <a:ea typeface="ＭＳ Ｐゴシック" pitchFamily="34" charset="-128"/>
              </a:rPr>
              <a:t>day</a:t>
            </a:r>
            <a:r>
              <a:rPr lang="nb-NO" dirty="0">
                <a:ea typeface="ＭＳ Ｐゴシック" pitchFamily="34" charset="-128"/>
              </a:rPr>
              <a:t> angrep mot både Android og Apple som kan </a:t>
            </a:r>
            <a:r>
              <a:rPr lang="nb-NO" dirty="0" err="1">
                <a:ea typeface="ＭＳ Ｐゴシック" pitchFamily="34" charset="-128"/>
              </a:rPr>
              <a:t>fjerninstallere</a:t>
            </a:r>
            <a:r>
              <a:rPr lang="nb-NO" dirty="0">
                <a:ea typeface="ＭＳ Ｐゴシック" pitchFamily="34" charset="-128"/>
              </a:rPr>
              <a:t> overvåkningsprogramvare</a:t>
            </a:r>
          </a:p>
          <a:p>
            <a:endParaRPr lang="nb-NO" dirty="0">
              <a:ea typeface="ＭＳ Ｐゴシック" pitchFamily="34" charset="-128"/>
            </a:endParaRPr>
          </a:p>
          <a:p>
            <a:r>
              <a:rPr lang="nb-NO" dirty="0">
                <a:ea typeface="ＭＳ Ｐゴシック" pitchFamily="34" charset="-128"/>
              </a:rPr>
              <a:t>Solgte spionpakken PEGASUS til alle verdens myndigheter, også land som har brukt dette i mindre demokratisk øyemed...</a:t>
            </a:r>
          </a:p>
          <a:p>
            <a:endParaRPr lang="nb-NO" dirty="0">
              <a:ea typeface="ＭＳ Ｐゴシック" pitchFamily="34" charset="-128"/>
            </a:endParaRPr>
          </a:p>
          <a:p>
            <a:pPr marL="0" indent="0">
              <a:buNone/>
            </a:pPr>
            <a:r>
              <a:rPr lang="nb-NO" dirty="0">
                <a:ea typeface="ＭＳ Ｐゴシック" pitchFamily="34" charset="-128"/>
                <a:hlinkClick r:id="rId2"/>
              </a:rPr>
              <a:t>https://en.wikipedia.org/wiki/Pegasus_(spyware)</a:t>
            </a:r>
            <a:endParaRPr lang="nb-NO" dirty="0">
              <a:ea typeface="ＭＳ Ｐゴシック" pitchFamily="34" charset="-128"/>
            </a:endParaRPr>
          </a:p>
          <a:p>
            <a:pPr marL="0" indent="0">
              <a:buNone/>
            </a:pPr>
            <a:r>
              <a:rPr lang="nb-NO" dirty="0">
                <a:ea typeface="ＭＳ Ｐゴシック" pitchFamily="34" charset="-128"/>
                <a:hlinkClick r:id="rId3"/>
              </a:rPr>
              <a:t>https://www.theverge.com/2021/12/21/22848485/pegasus-spyware-jamal-khashoggi-murder-nso-hanan-elatr-new-analysis</a:t>
            </a:r>
            <a:endParaRPr lang="nb-NO" dirty="0">
              <a:ea typeface="ＭＳ Ｐゴシック" pitchFamily="34" charset="-128"/>
            </a:endParaRPr>
          </a:p>
          <a:p>
            <a:pPr marL="0" indent="0">
              <a:buNone/>
            </a:pPr>
            <a:r>
              <a:rPr lang="nb-NO" dirty="0">
                <a:ea typeface="ＭＳ Ｐゴシック" pitchFamily="34" charset="-128"/>
                <a:hlinkClick r:id="rId4"/>
              </a:rPr>
              <a:t>https://www.theguardian.com/news/2021/aug/02/pegasus-spyware-found-on-journalists-phones-french-intelligence-confirms</a:t>
            </a:r>
            <a:endParaRPr lang="nb-NO" dirty="0">
              <a:ea typeface="ＭＳ Ｐゴシック" pitchFamily="34" charset="-128"/>
            </a:endParaRPr>
          </a:p>
        </p:txBody>
      </p:sp>
    </p:spTree>
    <p:extLst>
      <p:ext uri="{BB962C8B-B14F-4D97-AF65-F5344CB8AC3E}">
        <p14:creationId xmlns:p14="http://schemas.microsoft.com/office/powerpoint/2010/main" val="2673903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81923">
                                            <p:txEl>
                                              <p:pRg st="0" end="0"/>
                                            </p:txEl>
                                          </p:spTgt>
                                        </p:tgtEl>
                                        <p:attrNameLst>
                                          <p:attrName>style.visibility</p:attrName>
                                        </p:attrNameLst>
                                      </p:cBhvr>
                                      <p:to>
                                        <p:strVal val="visible"/>
                                      </p:to>
                                    </p:set>
                                    <p:animEffect transition="in" filter="box(in)">
                                      <p:cBhvr>
                                        <p:cTn id="7" dur="500"/>
                                        <p:tgtEl>
                                          <p:spTgt spid="8192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81923">
                                            <p:txEl>
                                              <p:pRg st="2" end="2"/>
                                            </p:txEl>
                                          </p:spTgt>
                                        </p:tgtEl>
                                        <p:attrNameLst>
                                          <p:attrName>style.visibility</p:attrName>
                                        </p:attrNameLst>
                                      </p:cBhvr>
                                      <p:to>
                                        <p:strVal val="visible"/>
                                      </p:to>
                                    </p:set>
                                    <p:animEffect transition="in" filter="box(in)">
                                      <p:cBhvr>
                                        <p:cTn id="12" dur="500"/>
                                        <p:tgtEl>
                                          <p:spTgt spid="8192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81923">
                                            <p:txEl>
                                              <p:pRg st="4" end="4"/>
                                            </p:txEl>
                                          </p:spTgt>
                                        </p:tgtEl>
                                        <p:attrNameLst>
                                          <p:attrName>style.visibility</p:attrName>
                                        </p:attrNameLst>
                                      </p:cBhvr>
                                      <p:to>
                                        <p:strVal val="visible"/>
                                      </p:to>
                                    </p:set>
                                    <p:animEffect transition="in" filter="box(in)">
                                      <p:cBhvr>
                                        <p:cTn id="17" dur="500"/>
                                        <p:tgtEl>
                                          <p:spTgt spid="8192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81923">
                                            <p:txEl>
                                              <p:pRg st="6" end="6"/>
                                            </p:txEl>
                                          </p:spTgt>
                                        </p:tgtEl>
                                        <p:attrNameLst>
                                          <p:attrName>style.visibility</p:attrName>
                                        </p:attrNameLst>
                                      </p:cBhvr>
                                      <p:to>
                                        <p:strVal val="visible"/>
                                      </p:to>
                                    </p:set>
                                    <p:animEffect transition="in" filter="box(in)">
                                      <p:cBhvr>
                                        <p:cTn id="22" dur="500"/>
                                        <p:tgtEl>
                                          <p:spTgt spid="8192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nodeType="clickEffect">
                                  <p:stCondLst>
                                    <p:cond delay="0"/>
                                  </p:stCondLst>
                                  <p:childTnLst>
                                    <p:set>
                                      <p:cBhvr>
                                        <p:cTn id="26" dur="1" fill="hold">
                                          <p:stCondLst>
                                            <p:cond delay="0"/>
                                          </p:stCondLst>
                                        </p:cTn>
                                        <p:tgtEl>
                                          <p:spTgt spid="81923">
                                            <p:txEl>
                                              <p:pRg st="7" end="7"/>
                                            </p:txEl>
                                          </p:spTgt>
                                        </p:tgtEl>
                                        <p:attrNameLst>
                                          <p:attrName>style.visibility</p:attrName>
                                        </p:attrNameLst>
                                      </p:cBhvr>
                                      <p:to>
                                        <p:strVal val="visible"/>
                                      </p:to>
                                    </p:set>
                                    <p:animEffect transition="in" filter="box(in)">
                                      <p:cBhvr>
                                        <p:cTn id="27" dur="500"/>
                                        <p:tgtEl>
                                          <p:spTgt spid="8192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nodeType="clickEffect">
                                  <p:stCondLst>
                                    <p:cond delay="0"/>
                                  </p:stCondLst>
                                  <p:childTnLst>
                                    <p:set>
                                      <p:cBhvr>
                                        <p:cTn id="31" dur="1" fill="hold">
                                          <p:stCondLst>
                                            <p:cond delay="0"/>
                                          </p:stCondLst>
                                        </p:cTn>
                                        <p:tgtEl>
                                          <p:spTgt spid="81923">
                                            <p:txEl>
                                              <p:pRg st="8" end="8"/>
                                            </p:txEl>
                                          </p:spTgt>
                                        </p:tgtEl>
                                        <p:attrNameLst>
                                          <p:attrName>style.visibility</p:attrName>
                                        </p:attrNameLst>
                                      </p:cBhvr>
                                      <p:to>
                                        <p:strVal val="visible"/>
                                      </p:to>
                                    </p:set>
                                    <p:animEffect transition="in" filter="box(in)">
                                      <p:cBhvr>
                                        <p:cTn id="32" dur="500"/>
                                        <p:tgtEl>
                                          <p:spTgt spid="8192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p:nvPr>
        </p:nvSpPr>
        <p:spPr>
          <a:xfrm>
            <a:off x="1919288" y="188913"/>
            <a:ext cx="8229600" cy="633412"/>
          </a:xfrm>
        </p:spPr>
        <p:txBody>
          <a:bodyPr>
            <a:normAutofit/>
          </a:bodyPr>
          <a:lstStyle/>
          <a:p>
            <a:pPr>
              <a:defRPr/>
            </a:pPr>
            <a:r>
              <a:rPr lang="nb-NO" altLang="en-US"/>
              <a:t>Further reading</a:t>
            </a:r>
            <a:endParaRPr lang="en-US" altLang="en-US"/>
          </a:p>
        </p:txBody>
      </p:sp>
      <p:sp>
        <p:nvSpPr>
          <p:cNvPr id="65538" name="Rectangle 3"/>
          <p:cNvSpPr>
            <a:spLocks noGrp="1" noChangeArrowheads="1"/>
          </p:cNvSpPr>
          <p:nvPr>
            <p:ph type="body" idx="1"/>
          </p:nvPr>
        </p:nvSpPr>
        <p:spPr>
          <a:xfrm>
            <a:off x="1981200" y="1125539"/>
            <a:ext cx="8229600" cy="5616575"/>
          </a:xfrm>
        </p:spPr>
        <p:txBody>
          <a:bodyPr>
            <a:normAutofit lnSpcReduction="10000"/>
          </a:bodyPr>
          <a:lstStyle/>
          <a:p>
            <a:pPr>
              <a:lnSpc>
                <a:spcPct val="80000"/>
              </a:lnSpc>
            </a:pPr>
            <a:r>
              <a:rPr lang="en-US" altLang="en-US" sz="1400">
                <a:ea typeface="ＭＳ Ｐゴシック" pitchFamily="34" charset="-128"/>
                <a:hlinkClick r:id="rId2"/>
              </a:rPr>
              <a:t>http://en.wikipedia.org/wiki/Stuxnet</a:t>
            </a:r>
            <a:endParaRPr lang="en-US" altLang="en-US" sz="1400">
              <a:ea typeface="ＭＳ Ｐゴシック" pitchFamily="34" charset="-128"/>
            </a:endParaRPr>
          </a:p>
          <a:p>
            <a:pPr>
              <a:lnSpc>
                <a:spcPct val="80000"/>
              </a:lnSpc>
            </a:pPr>
            <a:r>
              <a:rPr lang="en-US" altLang="en-US" sz="1400">
                <a:ea typeface="ＭＳ Ｐゴシック" pitchFamily="34" charset="-128"/>
                <a:hlinkClick r:id="rId3"/>
              </a:rPr>
              <a:t>http://www.emptywheel.net/2011/10/20/did-duqu-fix-the-bug-that-revealed-stuxnet/</a:t>
            </a:r>
            <a:endParaRPr lang="en-US" altLang="en-US" sz="1400">
              <a:ea typeface="ＭＳ Ｐゴシック" pitchFamily="34" charset="-128"/>
            </a:endParaRPr>
          </a:p>
          <a:p>
            <a:pPr>
              <a:lnSpc>
                <a:spcPct val="80000"/>
              </a:lnSpc>
            </a:pPr>
            <a:r>
              <a:rPr lang="en-US" altLang="en-US" sz="1400">
                <a:ea typeface="ＭＳ Ｐゴシック" pitchFamily="34" charset="-128"/>
                <a:hlinkClick r:id="rId4"/>
              </a:rPr>
              <a:t>http://en.wikipedia.org/wiki/SCADA</a:t>
            </a:r>
            <a:endParaRPr lang="en-US" altLang="en-US" sz="1400">
              <a:ea typeface="ＭＳ Ｐゴシック" pitchFamily="34" charset="-128"/>
            </a:endParaRPr>
          </a:p>
          <a:p>
            <a:pPr>
              <a:lnSpc>
                <a:spcPct val="80000"/>
              </a:lnSpc>
            </a:pPr>
            <a:r>
              <a:rPr lang="en-US" altLang="en-US" sz="1400">
                <a:ea typeface="ＭＳ Ｐゴシック" pitchFamily="34" charset="-128"/>
                <a:hlinkClick r:id="rId5"/>
              </a:rPr>
              <a:t>http://www.anti-virus.by/press/viruses/3971.html</a:t>
            </a:r>
            <a:endParaRPr lang="en-US" altLang="en-US" sz="1400">
              <a:ea typeface="ＭＳ Ｐゴシック" pitchFamily="34" charset="-128"/>
            </a:endParaRPr>
          </a:p>
          <a:p>
            <a:pPr>
              <a:lnSpc>
                <a:spcPct val="80000"/>
              </a:lnSpc>
            </a:pPr>
            <a:r>
              <a:rPr lang="en-US" altLang="en-US" sz="1400">
                <a:ea typeface="ＭＳ Ｐゴシック" pitchFamily="34" charset="-128"/>
                <a:hlinkClick r:id="rId6"/>
              </a:rPr>
              <a:t>http://blogs.technet.com/b/mmpc/archive/2010/07/16/the-stuxnet-sting.aspx</a:t>
            </a:r>
            <a:endParaRPr lang="en-US" altLang="en-US" sz="1400">
              <a:ea typeface="ＭＳ Ｐゴシック" pitchFamily="34" charset="-128"/>
            </a:endParaRPr>
          </a:p>
          <a:p>
            <a:pPr>
              <a:lnSpc>
                <a:spcPct val="80000"/>
              </a:lnSpc>
            </a:pPr>
            <a:r>
              <a:rPr lang="en-US" altLang="en-US" sz="1400">
                <a:ea typeface="ＭＳ Ｐゴシック" pitchFamily="34" charset="-128"/>
                <a:hlinkClick r:id="rId7"/>
              </a:rPr>
              <a:t>http://eugene.kaspersky.com/2011/11/02/the-man-who-found-stuxnet-sergey-ulasen-in-the-spotlight/</a:t>
            </a:r>
            <a:endParaRPr lang="en-US" altLang="en-US" sz="1400">
              <a:ea typeface="ＭＳ Ｐゴシック" pitchFamily="34" charset="-128"/>
            </a:endParaRPr>
          </a:p>
          <a:p>
            <a:pPr>
              <a:lnSpc>
                <a:spcPct val="80000"/>
              </a:lnSpc>
            </a:pPr>
            <a:r>
              <a:rPr lang="en-US" altLang="en-US" sz="1400">
                <a:ea typeface="ＭＳ Ｐゴシック" pitchFamily="34" charset="-128"/>
                <a:hlinkClick r:id="rId8"/>
              </a:rPr>
              <a:t>http://krypt3ia.wordpress.com/2011/08/04/plc-controlers-stuxnet-and-kinetic-attacks-blackhat-2011/</a:t>
            </a:r>
            <a:endParaRPr lang="en-US" altLang="en-US" sz="1400">
              <a:ea typeface="ＭＳ Ｐゴシック" pitchFamily="34" charset="-128"/>
            </a:endParaRPr>
          </a:p>
          <a:p>
            <a:pPr>
              <a:lnSpc>
                <a:spcPct val="80000"/>
              </a:lnSpc>
            </a:pPr>
            <a:r>
              <a:rPr lang="en-US" altLang="en-US" sz="1400">
                <a:ea typeface="ＭＳ Ｐゴシック" pitchFamily="34" charset="-128"/>
                <a:hlinkClick r:id="rId9"/>
              </a:rPr>
              <a:t>http://www.symantec.com/content/en/us/enterprise/media/security_response/whitepapers/w32_stuxnet_dossier.pdf</a:t>
            </a:r>
            <a:endParaRPr lang="en-US" altLang="en-US" sz="1400">
              <a:ea typeface="ＭＳ Ｐゴシック" pitchFamily="34" charset="-128"/>
            </a:endParaRPr>
          </a:p>
          <a:p>
            <a:pPr>
              <a:lnSpc>
                <a:spcPct val="80000"/>
              </a:lnSpc>
            </a:pPr>
            <a:r>
              <a:rPr lang="en-US" altLang="en-US" sz="1400">
                <a:ea typeface="ＭＳ Ｐゴシック" pitchFamily="34" charset="-128"/>
                <a:hlinkClick r:id="rId10"/>
              </a:rPr>
              <a:t>https://www.wired.com/2014/11/countdown-to-zero-day-stuxnet/#slide-1</a:t>
            </a:r>
            <a:endParaRPr lang="en-US" altLang="en-US" sz="1400">
              <a:ea typeface="ＭＳ Ｐゴシック" pitchFamily="34" charset="-128"/>
            </a:endParaRPr>
          </a:p>
          <a:p>
            <a:pPr>
              <a:lnSpc>
                <a:spcPct val="80000"/>
              </a:lnSpc>
            </a:pPr>
            <a:r>
              <a:rPr lang="en-US" altLang="en-US" sz="1600">
                <a:ea typeface="ＭＳ Ｐゴシック" pitchFamily="34" charset="-128"/>
                <a:hlinkClick r:id="rId11"/>
              </a:rPr>
              <a:t>https://www.wired.com/2012/03/duqu-mystery-language-solved/</a:t>
            </a:r>
            <a:endParaRPr lang="en-US" altLang="en-US" sz="1600">
              <a:ea typeface="ＭＳ Ｐゴシック" pitchFamily="34" charset="-128"/>
            </a:endParaRPr>
          </a:p>
          <a:p>
            <a:pPr>
              <a:lnSpc>
                <a:spcPct val="80000"/>
              </a:lnSpc>
            </a:pPr>
            <a:r>
              <a:rPr lang="nb-NO" altLang="en-US">
                <a:ea typeface="ＭＳ Ｐゴシック" pitchFamily="34" charset="-128"/>
              </a:rPr>
              <a:t>Merk at flere av kildene på internet er motstridende, spesielt mange avis artikler som hevder å referere til ”innside kilder” gir et forvrengt bilde av hvor omfattende Stuxnet angrepet var.</a:t>
            </a:r>
          </a:p>
          <a:p>
            <a:pPr>
              <a:lnSpc>
                <a:spcPct val="80000"/>
              </a:lnSpc>
            </a:pPr>
            <a:r>
              <a:rPr lang="nb-NO" altLang="en-US">
                <a:ea typeface="ＭＳ Ｐゴシック" pitchFamily="34" charset="-128"/>
              </a:rPr>
              <a:t>Informasjon har også dukket opp underveis som kan være i strid med tidligere informasjon, og i strid med hva vi som jobbet med det observerte av oppførsel – er noe misinformasjon? :-)</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ABCB300E-51F3-43B4-8E4A-70DF77E4A64F}" type="slidenum">
              <a:rPr lang="nb-NO" sz="1000"/>
              <a:pPr algn="r">
                <a:defRPr/>
              </a:pPr>
              <a:t>52</a:t>
            </a:fld>
            <a:endParaRPr lang="nb-NO" sz="10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5904C-227B-473A-B278-204AC564477D}"/>
              </a:ext>
            </a:extLst>
          </p:cNvPr>
          <p:cNvSpPr>
            <a:spLocks noGrp="1"/>
          </p:cNvSpPr>
          <p:nvPr>
            <p:ph type="ctrTitle"/>
          </p:nvPr>
        </p:nvSpPr>
        <p:spPr/>
        <p:txBody>
          <a:bodyPr/>
          <a:lstStyle/>
          <a:p>
            <a:r>
              <a:rPr lang="nb-NO" dirty="0"/>
              <a:t>Øvingsoppgave og arbeidskrav</a:t>
            </a:r>
          </a:p>
        </p:txBody>
      </p:sp>
      <p:sp>
        <p:nvSpPr>
          <p:cNvPr id="3" name="Subtitle 2">
            <a:extLst>
              <a:ext uri="{FF2B5EF4-FFF2-40B4-BE49-F238E27FC236}">
                <a16:creationId xmlns:a16="http://schemas.microsoft.com/office/drawing/2014/main" id="{60EB167D-FBF3-49E2-8F16-46027BDC4A9C}"/>
              </a:ext>
            </a:extLst>
          </p:cNvPr>
          <p:cNvSpPr>
            <a:spLocks noGrp="1"/>
          </p:cNvSpPr>
          <p:nvPr>
            <p:ph type="subTitle" idx="1"/>
          </p:nvPr>
        </p:nvSpPr>
        <p:spPr/>
        <p:txBody>
          <a:bodyPr/>
          <a:lstStyle/>
          <a:p>
            <a:r>
              <a:rPr lang="nb-NO" dirty="0"/>
              <a:t>Arbeidskrav må være godkjent for å ta eksamen i TK2100!</a:t>
            </a:r>
          </a:p>
        </p:txBody>
      </p:sp>
    </p:spTree>
    <p:extLst>
      <p:ext uri="{BB962C8B-B14F-4D97-AF65-F5344CB8AC3E}">
        <p14:creationId xmlns:p14="http://schemas.microsoft.com/office/powerpoint/2010/main" val="1279565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p:nvPr>
        </p:nvSpPr>
        <p:spPr>
          <a:xfrm>
            <a:off x="1919288" y="188913"/>
            <a:ext cx="8229600" cy="633412"/>
          </a:xfrm>
        </p:spPr>
        <p:txBody>
          <a:bodyPr>
            <a:normAutofit/>
          </a:bodyPr>
          <a:lstStyle/>
          <a:p>
            <a:pPr>
              <a:defRPr/>
            </a:pPr>
            <a:r>
              <a:rPr lang="nb-NO" altLang="en-US" dirty="0"/>
              <a:t>Dagens øvingstime</a:t>
            </a:r>
            <a:endParaRPr lang="en-US" altLang="en-US" dirty="0"/>
          </a:p>
        </p:txBody>
      </p:sp>
      <p:sp>
        <p:nvSpPr>
          <p:cNvPr id="66562" name="Rectangle 3"/>
          <p:cNvSpPr>
            <a:spLocks noGrp="1" noChangeArrowheads="1"/>
          </p:cNvSpPr>
          <p:nvPr>
            <p:ph type="body" idx="1"/>
          </p:nvPr>
        </p:nvSpPr>
        <p:spPr>
          <a:xfrm>
            <a:off x="904352" y="1125539"/>
            <a:ext cx="9306448" cy="5616575"/>
          </a:xfrm>
        </p:spPr>
        <p:txBody>
          <a:bodyPr>
            <a:normAutofit/>
          </a:bodyPr>
          <a:lstStyle/>
          <a:p>
            <a:r>
              <a:rPr lang="nb-NO" altLang="en-US" sz="1800" dirty="0">
                <a:ea typeface="ＭＳ Ｐゴシック" pitchFamily="34" charset="-128"/>
              </a:rPr>
              <a:t>Selvstudie</a:t>
            </a:r>
          </a:p>
          <a:p>
            <a:r>
              <a:rPr lang="nb-NO" altLang="en-US" sz="1800" dirty="0">
                <a:ea typeface="ＭＳ Ｐゴシック" pitchFamily="34" charset="-128"/>
              </a:rPr>
              <a:t>Les om </a:t>
            </a:r>
            <a:r>
              <a:rPr lang="nb-NO" altLang="en-US" sz="1800" dirty="0" err="1">
                <a:ea typeface="ＭＳ Ｐゴシック" pitchFamily="34" charset="-128"/>
              </a:rPr>
              <a:t>Stuxnet</a:t>
            </a:r>
            <a:r>
              <a:rPr lang="nb-NO" altLang="en-US" sz="1800" dirty="0">
                <a:ea typeface="ＭＳ Ｐゴシック" pitchFamily="34" charset="-128"/>
              </a:rPr>
              <a:t> viruset</a:t>
            </a:r>
          </a:p>
          <a:p>
            <a:r>
              <a:rPr lang="nb-NO" altLang="en-US" sz="1800" dirty="0">
                <a:ea typeface="ＭＳ Ｐゴシック" pitchFamily="34" charset="-128"/>
              </a:rPr>
              <a:t>Sitt 2-4 studenter sammen og diskuter emnet, legg fokus på potensielle fremtidige scenarioer – og hvor sannsynlig er egentlig skrekkscenarioer innen dette feltet?</a:t>
            </a:r>
          </a:p>
          <a:p>
            <a:r>
              <a:rPr lang="nb-NO" altLang="en-US" sz="1800" dirty="0">
                <a:ea typeface="ＭＳ Ｐゴシック" pitchFamily="34" charset="-128"/>
              </a:rPr>
              <a:t>Hvem (i verden) tror du har evnen til å lage slike angrep?</a:t>
            </a:r>
          </a:p>
          <a:p>
            <a:r>
              <a:rPr lang="nb-NO" altLang="en-US" sz="1800" dirty="0">
                <a:ea typeface="ＭＳ Ｐゴシック" pitchFamily="34" charset="-128"/>
              </a:rPr>
              <a:t>Veilederne og jeg er tilgjengelig under øvingstimen for å svare på spørsmål, hjelpe dere i </a:t>
            </a:r>
            <a:r>
              <a:rPr lang="nb-NO" altLang="en-US" sz="1800" dirty="0" err="1">
                <a:ea typeface="ＭＳ Ｐゴシック" pitchFamily="34" charset="-128"/>
              </a:rPr>
              <a:t>research</a:t>
            </a:r>
            <a:r>
              <a:rPr lang="nb-NO" altLang="en-US" sz="1800" dirty="0">
                <a:ea typeface="ＭＳ Ｐゴシック" pitchFamily="34" charset="-128"/>
              </a:rPr>
              <a:t> og for å diskutere spennende problemstillinger</a:t>
            </a:r>
          </a:p>
          <a:p>
            <a:pPr marL="0" indent="0">
              <a:buNone/>
            </a:pPr>
            <a:endParaRPr lang="nb-NO" altLang="en-US" dirty="0">
              <a:ea typeface="ＭＳ Ｐゴシック" pitchFamily="34" charset="-128"/>
            </a:endParaRPr>
          </a:p>
          <a:p>
            <a:pPr marL="0" indent="0">
              <a:buNone/>
            </a:pPr>
            <a:r>
              <a:rPr lang="nb-NO" altLang="en-US" b="1" dirty="0">
                <a:ea typeface="ＭＳ Ｐゴシック" pitchFamily="34" charset="-128"/>
              </a:rPr>
              <a:t>ARBEIDSKRAV </a:t>
            </a:r>
            <a:r>
              <a:rPr lang="nb-NO" altLang="en-US" b="1">
                <a:ea typeface="ＭＳ Ｐゴシック" pitchFamily="34" charset="-128"/>
              </a:rPr>
              <a:t>TK2100 2022:</a:t>
            </a:r>
            <a:endParaRPr lang="nb-NO" altLang="en-US" b="1" dirty="0">
              <a:ea typeface="ＭＳ Ｐゴシック" pitchFamily="34" charset="-128"/>
            </a:endParaRPr>
          </a:p>
          <a:p>
            <a:r>
              <a:rPr lang="nb-NO" altLang="en-US" dirty="0">
                <a:ea typeface="ＭＳ Ｐゴシック" pitchFamily="34" charset="-128"/>
              </a:rPr>
              <a:t>Skriv et kort essay (en side eller to) om </a:t>
            </a:r>
            <a:r>
              <a:rPr lang="nb-NO" altLang="en-US" dirty="0" err="1">
                <a:ea typeface="ＭＳ Ｐゴシック" pitchFamily="34" charset="-128"/>
              </a:rPr>
              <a:t>Stuxnet</a:t>
            </a:r>
            <a:endParaRPr lang="nb-NO" altLang="en-US" dirty="0">
              <a:ea typeface="ＭＳ Ｐゴシック" pitchFamily="34" charset="-128"/>
            </a:endParaRPr>
          </a:p>
          <a:p>
            <a:pPr lvl="1"/>
            <a:r>
              <a:rPr lang="nb-NO" altLang="en-US" sz="1800" dirty="0">
                <a:ea typeface="ＭＳ Ｐゴシック" pitchFamily="34" charset="-128"/>
              </a:rPr>
              <a:t>Hva ble angrepet</a:t>
            </a:r>
          </a:p>
          <a:p>
            <a:pPr lvl="1"/>
            <a:r>
              <a:rPr lang="nb-NO" altLang="en-US" sz="1800" dirty="0">
                <a:ea typeface="ＭＳ Ｐゴシック" pitchFamily="34" charset="-128"/>
              </a:rPr>
              <a:t>Hvem stod bak, og hvorfor</a:t>
            </a:r>
          </a:p>
          <a:p>
            <a:pPr lvl="1"/>
            <a:r>
              <a:rPr lang="nb-NO" altLang="en-US" sz="1800" dirty="0">
                <a:ea typeface="ＭＳ Ｐゴシック" pitchFamily="34" charset="-128"/>
              </a:rPr>
              <a:t>Lag ditt eget skrekkscenario for fremtiden</a:t>
            </a:r>
          </a:p>
          <a:p>
            <a:pPr lvl="1"/>
            <a:endParaRPr lang="nb-NO" altLang="en-US" sz="1800" dirty="0">
              <a:ea typeface="ＭＳ Ｐゴシック" pitchFamily="34" charset="-128"/>
            </a:endParaRPr>
          </a:p>
          <a:p>
            <a:pPr lvl="1"/>
            <a:r>
              <a:rPr lang="nb-NO" altLang="en-US" sz="1800" dirty="0">
                <a:ea typeface="ＭＳ Ｐゴシック" pitchFamily="34" charset="-128"/>
              </a:rPr>
              <a:t>Individuell innlevering. Frist 7. april, detaljer kommer som kunngjøring på Canvas</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3BF52A4C-9A30-49A7-8530-296A29734D2C}" type="slidenum">
              <a:rPr lang="nb-NO" sz="1000"/>
              <a:pPr algn="r">
                <a:defRPr/>
              </a:pPr>
              <a:t>54</a:t>
            </a:fld>
            <a:endParaRPr lang="nb-NO" sz="100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p:nvPr>
        </p:nvSpPr>
        <p:spPr>
          <a:xfrm>
            <a:off x="1919288" y="188913"/>
            <a:ext cx="8229600" cy="633412"/>
          </a:xfrm>
        </p:spPr>
        <p:txBody>
          <a:bodyPr>
            <a:normAutofit/>
          </a:bodyPr>
          <a:lstStyle/>
          <a:p>
            <a:pPr>
              <a:defRPr/>
            </a:pPr>
            <a:r>
              <a:rPr lang="nb-NO" altLang="en-US" dirty="0"/>
              <a:t>Tilleggslitteratur om </a:t>
            </a:r>
            <a:r>
              <a:rPr lang="nb-NO" altLang="en-US" dirty="0" err="1"/>
              <a:t>rootkits</a:t>
            </a:r>
            <a:endParaRPr lang="en-US" altLang="en-US" dirty="0"/>
          </a:p>
        </p:txBody>
      </p:sp>
      <p:sp>
        <p:nvSpPr>
          <p:cNvPr id="66562" name="Rectangle 3"/>
          <p:cNvSpPr>
            <a:spLocks noGrp="1" noChangeArrowheads="1"/>
          </p:cNvSpPr>
          <p:nvPr>
            <p:ph type="body" idx="1"/>
          </p:nvPr>
        </p:nvSpPr>
        <p:spPr>
          <a:xfrm>
            <a:off x="1981200" y="1125539"/>
            <a:ext cx="8229600" cy="5616575"/>
          </a:xfrm>
        </p:spPr>
        <p:txBody>
          <a:bodyPr>
            <a:normAutofit/>
          </a:bodyPr>
          <a:lstStyle/>
          <a:p>
            <a:r>
              <a:rPr lang="nb-NO" altLang="en-US" dirty="0">
                <a:ea typeface="ＭＳ Ｐゴシック" pitchFamily="34" charset="-128"/>
              </a:rPr>
              <a:t>Ikke pensum, men for spesielt interesserte</a:t>
            </a:r>
          </a:p>
          <a:p>
            <a:r>
              <a:rPr lang="nb-NO" altLang="en-US" dirty="0">
                <a:ea typeface="ＭＳ Ｐゴシック" pitchFamily="34" charset="-128"/>
              </a:rPr>
              <a:t>Anbefales å ha vært gjennom C programmering som fag eller </a:t>
            </a:r>
            <a:r>
              <a:rPr lang="nb-NO" altLang="en-US" dirty="0" err="1">
                <a:ea typeface="ＭＳ Ｐゴシック" pitchFamily="34" charset="-128"/>
              </a:rPr>
              <a:t>egenstudie</a:t>
            </a:r>
            <a:r>
              <a:rPr lang="nb-NO" altLang="en-US" dirty="0">
                <a:ea typeface="ＭＳ Ｐゴシック" pitchFamily="34" charset="-128"/>
              </a:rPr>
              <a:t> før man begynner på denne</a:t>
            </a:r>
          </a:p>
          <a:p>
            <a:r>
              <a:rPr lang="nb-NO" altLang="en-US" dirty="0">
                <a:ea typeface="ＭＳ Ｐゴシック" pitchFamily="34" charset="-128"/>
              </a:rPr>
              <a:t>Den absolutte «bibelen» for å skrive egne </a:t>
            </a:r>
            <a:r>
              <a:rPr lang="nb-NO" altLang="en-US" dirty="0" err="1">
                <a:ea typeface="ＭＳ Ｐゴシック" pitchFamily="34" charset="-128"/>
              </a:rPr>
              <a:t>rootkits</a:t>
            </a:r>
            <a:r>
              <a:rPr lang="nb-NO" altLang="en-US" dirty="0">
                <a:ea typeface="ＭＳ Ｐゴシック" pitchFamily="34" charset="-128"/>
              </a:rPr>
              <a:t>!</a:t>
            </a:r>
          </a:p>
        </p:txBody>
      </p:sp>
      <p:sp>
        <p:nvSpPr>
          <p:cNvPr id="23555" name="Slide Number Placeholder 4"/>
          <p:cNvSpPr txBox="1">
            <a:spLocks noGrp="1"/>
          </p:cNvSpPr>
          <p:nvPr/>
        </p:nvSpPr>
        <p:spPr bwMode="auto">
          <a:xfrm>
            <a:off x="7315200" y="6477001"/>
            <a:ext cx="2133600" cy="365125"/>
          </a:xfrm>
          <a:prstGeom prst="rect">
            <a:avLst/>
          </a:prstGeom>
          <a:noFill/>
          <a:ln>
            <a:miter lim="800000"/>
            <a:headEnd/>
            <a:tailEnd/>
          </a:ln>
        </p:spPr>
        <p:txBody>
          <a:bodyPr anchor="ctr"/>
          <a:lstStyle/>
          <a:p>
            <a:pPr algn="r">
              <a:defRPr/>
            </a:pPr>
            <a:fld id="{3BF52A4C-9A30-49A7-8530-296A29734D2C}" type="slidenum">
              <a:rPr lang="nb-NO" sz="1000"/>
              <a:pPr algn="r">
                <a:defRPr/>
              </a:pPr>
              <a:t>55</a:t>
            </a:fld>
            <a:endParaRPr lang="nb-NO" sz="1000"/>
          </a:p>
        </p:txBody>
      </p:sp>
      <p:pic>
        <p:nvPicPr>
          <p:cNvPr id="1026" name="Picture 2">
            <a:extLst>
              <a:ext uri="{FF2B5EF4-FFF2-40B4-BE49-F238E27FC236}">
                <a16:creationId xmlns:a16="http://schemas.microsoft.com/office/drawing/2014/main" id="{725EDF4A-20A3-4BAC-B8EF-0C02F023C3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3375" y="3008485"/>
            <a:ext cx="2766472" cy="34685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8920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288" y="188913"/>
            <a:ext cx="8229600" cy="633412"/>
          </a:xfrm>
        </p:spPr>
        <p:txBody>
          <a:bodyPr>
            <a:normAutofit/>
          </a:bodyPr>
          <a:lstStyle/>
          <a:p>
            <a:pPr eaLnBrk="1" hangingPunct="1">
              <a:defRPr/>
            </a:pPr>
            <a:r>
              <a:rPr lang="nb-NO" dirty="0"/>
              <a:t>Klassifikasjon («historisk»)</a:t>
            </a:r>
          </a:p>
        </p:txBody>
      </p:sp>
      <p:sp>
        <p:nvSpPr>
          <p:cNvPr id="3" name="Content Placeholder 2"/>
          <p:cNvSpPr>
            <a:spLocks noGrp="1"/>
          </p:cNvSpPr>
          <p:nvPr>
            <p:ph idx="1"/>
          </p:nvPr>
        </p:nvSpPr>
        <p:spPr>
          <a:xfrm>
            <a:off x="1981200" y="1125538"/>
            <a:ext cx="8229600" cy="5256212"/>
          </a:xfrm>
        </p:spPr>
        <p:txBody>
          <a:bodyPr>
            <a:normAutofit/>
          </a:bodyPr>
          <a:lstStyle/>
          <a:p>
            <a:pPr eaLnBrk="1" hangingPunct="1">
              <a:defRPr/>
            </a:pPr>
            <a:r>
              <a:rPr lang="nb-NO" dirty="0"/>
              <a:t>Vi kan dele </a:t>
            </a:r>
            <a:r>
              <a:rPr lang="nb-NO" dirty="0">
                <a:solidFill>
                  <a:srgbClr val="0070C0"/>
                </a:solidFill>
              </a:rPr>
              <a:t>malware</a:t>
            </a:r>
            <a:r>
              <a:rPr lang="nb-NO" dirty="0"/>
              <a:t> opp i ulike </a:t>
            </a:r>
            <a:r>
              <a:rPr lang="nb-NO" dirty="0">
                <a:solidFill>
                  <a:srgbClr val="0070C0"/>
                </a:solidFill>
              </a:rPr>
              <a:t>typer</a:t>
            </a:r>
            <a:r>
              <a:rPr lang="nb-NO" dirty="0"/>
              <a:t> ut fra hvordan den spres og hvordan den skjuler seg.</a:t>
            </a:r>
          </a:p>
          <a:p>
            <a:pPr eaLnBrk="1" hangingPunct="1">
              <a:defRPr/>
            </a:pPr>
            <a:r>
              <a:rPr lang="nb-NO" u="sng" dirty="0">
                <a:solidFill>
                  <a:srgbClr val="FF0000"/>
                </a:solidFill>
              </a:rPr>
              <a:t>Spredning</a:t>
            </a:r>
          </a:p>
          <a:p>
            <a:pPr lvl="1" eaLnBrk="1" hangingPunct="1">
              <a:defRPr/>
            </a:pPr>
            <a:r>
              <a:rPr lang="nb-NO" dirty="0">
                <a:solidFill>
                  <a:srgbClr val="0070C0"/>
                </a:solidFill>
              </a:rPr>
              <a:t>Virus</a:t>
            </a:r>
            <a:r>
              <a:rPr lang="nb-NO" dirty="0"/>
              <a:t>: Virus endrer eksisterende filer eller systemer, koden kan ikke leve eller spre seg alene</a:t>
            </a:r>
          </a:p>
          <a:p>
            <a:pPr lvl="1" eaLnBrk="1" hangingPunct="1">
              <a:defRPr/>
            </a:pPr>
            <a:r>
              <a:rPr lang="nb-NO" dirty="0">
                <a:solidFill>
                  <a:srgbClr val="0070C0"/>
                </a:solidFill>
              </a:rPr>
              <a:t>Orm</a:t>
            </a:r>
            <a:r>
              <a:rPr lang="nb-NO" dirty="0"/>
              <a:t>: automatisk spredning fra maskin til maskin over nettet</a:t>
            </a:r>
          </a:p>
          <a:p>
            <a:pPr eaLnBrk="1" hangingPunct="1">
              <a:defRPr/>
            </a:pPr>
            <a:r>
              <a:rPr lang="nb-NO" u="sng" dirty="0">
                <a:solidFill>
                  <a:srgbClr val="FF0000"/>
                </a:solidFill>
              </a:rPr>
              <a:t>Skjuler seg</a:t>
            </a:r>
          </a:p>
          <a:p>
            <a:pPr lvl="1" eaLnBrk="1" hangingPunct="1">
              <a:defRPr/>
            </a:pPr>
            <a:r>
              <a:rPr lang="nb-NO" dirty="0" err="1">
                <a:solidFill>
                  <a:srgbClr val="0070C0"/>
                </a:solidFill>
              </a:rPr>
              <a:t>Rootkit</a:t>
            </a:r>
            <a:r>
              <a:rPr lang="nb-NO" dirty="0"/>
              <a:t>: endrer OS for skjule nærvær </a:t>
            </a:r>
          </a:p>
          <a:p>
            <a:pPr lvl="1" eaLnBrk="1" hangingPunct="1">
              <a:defRPr/>
            </a:pPr>
            <a:r>
              <a:rPr lang="nb-NO" dirty="0">
                <a:solidFill>
                  <a:srgbClr val="0070C0"/>
                </a:solidFill>
              </a:rPr>
              <a:t>Trojaner</a:t>
            </a:r>
            <a:r>
              <a:rPr lang="nb-NO" dirty="0"/>
              <a:t>: Nytteprogram som skjuler ondsinnede operasjoner (f.eks. </a:t>
            </a:r>
            <a:r>
              <a:rPr lang="nb-NO" dirty="0" err="1"/>
              <a:t>keylogger</a:t>
            </a:r>
            <a:r>
              <a:rPr lang="nb-NO" dirty="0"/>
              <a:t>)</a:t>
            </a:r>
          </a:p>
          <a:p>
            <a:pPr eaLnBrk="1" hangingPunct="1">
              <a:defRPr/>
            </a:pPr>
            <a:r>
              <a:rPr lang="nb-NO" u="sng" dirty="0">
                <a:solidFill>
                  <a:srgbClr val="FF0000"/>
                </a:solidFill>
              </a:rPr>
              <a:t>«Nyttelast» (</a:t>
            </a:r>
            <a:r>
              <a:rPr lang="nb-NO" u="sng" dirty="0" err="1">
                <a:solidFill>
                  <a:srgbClr val="FF0000"/>
                </a:solidFill>
              </a:rPr>
              <a:t>payload</a:t>
            </a:r>
            <a:r>
              <a:rPr lang="nb-NO" u="sng" dirty="0">
                <a:solidFill>
                  <a:srgbClr val="FF0000"/>
                </a:solidFill>
              </a:rPr>
              <a:t>)</a:t>
            </a:r>
          </a:p>
          <a:p>
            <a:pPr lvl="1" eaLnBrk="1" hangingPunct="1">
              <a:defRPr/>
            </a:pPr>
            <a:r>
              <a:rPr lang="nb-NO" dirty="0"/>
              <a:t>Alt fra humor/irritasjon til ran av maskinkraft og identitetstyveri</a:t>
            </a:r>
          </a:p>
        </p:txBody>
      </p:sp>
      <p:sp>
        <p:nvSpPr>
          <p:cNvPr id="18435" name="Slide Number Placeholder 4"/>
          <p:cNvSpPr>
            <a:spLocks noGrp="1"/>
          </p:cNvSpPr>
          <p:nvPr>
            <p:ph type="sldNum" sz="quarter" idx="12"/>
          </p:nvPr>
        </p:nvSpPr>
        <p:spPr bwMode="auto">
          <a:ln>
            <a:miter lim="800000"/>
            <a:headEnd/>
            <a:tailEnd/>
          </a:ln>
        </p:spPr>
        <p:txBody>
          <a:bodyPr/>
          <a:lstStyle/>
          <a:p>
            <a:pPr fontAlgn="base">
              <a:spcBef>
                <a:spcPct val="0"/>
              </a:spcBef>
              <a:spcAft>
                <a:spcPct val="0"/>
              </a:spcAft>
              <a:defRPr/>
            </a:pPr>
            <a:fld id="{86F00F57-18D7-4BC0-B255-BFC1F611BA62}" type="slidenum">
              <a:rPr lang="nb-NO">
                <a:cs typeface="Arial" charset="0"/>
              </a:rPr>
              <a:pPr fontAlgn="base">
                <a:spcBef>
                  <a:spcPct val="0"/>
                </a:spcBef>
                <a:spcAft>
                  <a:spcPct val="0"/>
                </a:spcAft>
                <a:defRPr/>
              </a:pPr>
              <a:t>6</a:t>
            </a:fld>
            <a:endParaRPr lang="nb-NO">
              <a:cs typeface="Arial" charset="0"/>
            </a:endParaRPr>
          </a:p>
        </p:txBody>
      </p:sp>
      <p:sp>
        <p:nvSpPr>
          <p:cNvPr id="19460" name="Text Box 5"/>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288" y="188913"/>
            <a:ext cx="8229600" cy="633412"/>
          </a:xfrm>
        </p:spPr>
        <p:txBody>
          <a:bodyPr>
            <a:normAutofit/>
          </a:bodyPr>
          <a:lstStyle/>
          <a:p>
            <a:pPr eaLnBrk="1" hangingPunct="1">
              <a:defRPr/>
            </a:pPr>
            <a:r>
              <a:rPr lang="nb-NO" dirty="0"/>
              <a:t>Hva er et computer virus?</a:t>
            </a:r>
          </a:p>
        </p:txBody>
      </p:sp>
      <p:sp>
        <p:nvSpPr>
          <p:cNvPr id="3" name="Content Placeholder 2"/>
          <p:cNvSpPr>
            <a:spLocks noGrp="1"/>
          </p:cNvSpPr>
          <p:nvPr>
            <p:ph idx="1"/>
          </p:nvPr>
        </p:nvSpPr>
        <p:spPr>
          <a:xfrm>
            <a:off x="1981200" y="1125538"/>
            <a:ext cx="8229600" cy="5256212"/>
          </a:xfrm>
        </p:spPr>
        <p:txBody>
          <a:bodyPr>
            <a:normAutofit/>
          </a:bodyPr>
          <a:lstStyle/>
          <a:p>
            <a:pPr eaLnBrk="1" hangingPunct="1">
              <a:defRPr/>
            </a:pPr>
            <a:r>
              <a:rPr lang="nb-NO" dirty="0"/>
              <a:t>Et program som kan </a:t>
            </a:r>
            <a:r>
              <a:rPr lang="nb-NO" dirty="0">
                <a:solidFill>
                  <a:srgbClr val="FF0000"/>
                </a:solidFill>
              </a:rPr>
              <a:t>replisere</a:t>
            </a:r>
            <a:r>
              <a:rPr lang="nb-NO" dirty="0"/>
              <a:t> seg selv</a:t>
            </a:r>
          </a:p>
          <a:p>
            <a:pPr lvl="1" eaLnBrk="1" hangingPunct="1">
              <a:defRPr/>
            </a:pPr>
            <a:r>
              <a:rPr lang="nb-NO" dirty="0"/>
              <a:t>ved å endre andre filer/program </a:t>
            </a:r>
          </a:p>
          <a:p>
            <a:pPr lvl="1" eaLnBrk="1" hangingPunct="1">
              <a:defRPr/>
            </a:pPr>
            <a:r>
              <a:rPr lang="nb-NO" dirty="0"/>
              <a:t>ved å </a:t>
            </a:r>
            <a:r>
              <a:rPr lang="nb-NO" dirty="0">
                <a:solidFill>
                  <a:srgbClr val="FF0000"/>
                </a:solidFill>
              </a:rPr>
              <a:t>infisere</a:t>
            </a:r>
            <a:r>
              <a:rPr lang="nb-NO" dirty="0"/>
              <a:t> dem med kode </a:t>
            </a:r>
          </a:p>
          <a:p>
            <a:pPr lvl="1" eaLnBrk="1" hangingPunct="1">
              <a:defRPr/>
            </a:pPr>
            <a:r>
              <a:rPr lang="nb-NO" dirty="0"/>
              <a:t>som kan </a:t>
            </a:r>
            <a:r>
              <a:rPr lang="nb-NO" dirty="0">
                <a:solidFill>
                  <a:srgbClr val="FF0000"/>
                </a:solidFill>
              </a:rPr>
              <a:t>formere</a:t>
            </a:r>
            <a:r>
              <a:rPr lang="nb-NO" dirty="0"/>
              <a:t> seg videre</a:t>
            </a:r>
          </a:p>
          <a:p>
            <a:pPr eaLnBrk="1" hangingPunct="1">
              <a:defRPr/>
            </a:pPr>
            <a:r>
              <a:rPr lang="nb-NO" dirty="0"/>
              <a:t>Det er evnene til å </a:t>
            </a:r>
            <a:r>
              <a:rPr lang="nb-NO" dirty="0">
                <a:solidFill>
                  <a:srgbClr val="FF0000"/>
                </a:solidFill>
              </a:rPr>
              <a:t>formere seg</a:t>
            </a:r>
            <a:r>
              <a:rPr lang="nb-NO" dirty="0"/>
              <a:t> </a:t>
            </a:r>
            <a:r>
              <a:rPr lang="nb-NO" dirty="0">
                <a:solidFill>
                  <a:srgbClr val="FF0000"/>
                </a:solidFill>
              </a:rPr>
              <a:t>LOKALT</a:t>
            </a:r>
            <a:r>
              <a:rPr lang="nb-NO" dirty="0"/>
              <a:t> som skiller virus fra andre typer malware</a:t>
            </a:r>
          </a:p>
          <a:p>
            <a:pPr eaLnBrk="1" hangingPunct="1">
              <a:defRPr/>
            </a:pPr>
            <a:r>
              <a:rPr lang="nb-NO" dirty="0"/>
              <a:t>Krever vanligvis innledende </a:t>
            </a:r>
            <a:r>
              <a:rPr lang="nb-NO" dirty="0">
                <a:solidFill>
                  <a:srgbClr val="FF0000"/>
                </a:solidFill>
              </a:rPr>
              <a:t>brukermedvirkning</a:t>
            </a:r>
            <a:r>
              <a:rPr lang="nb-NO" dirty="0"/>
              <a:t> for å formere seg</a:t>
            </a:r>
          </a:p>
          <a:p>
            <a:pPr lvl="1" eaLnBrk="1" hangingPunct="1">
              <a:defRPr/>
            </a:pPr>
            <a:r>
              <a:rPr lang="nb-NO" dirty="0"/>
              <a:t>Klikke på en link og godta installasjon</a:t>
            </a:r>
          </a:p>
          <a:p>
            <a:pPr lvl="1" eaLnBrk="1" hangingPunct="1">
              <a:defRPr/>
            </a:pPr>
            <a:r>
              <a:rPr lang="nb-NO" dirty="0"/>
              <a:t>Åpne epost-vedlegg</a:t>
            </a:r>
          </a:p>
          <a:p>
            <a:pPr lvl="1" eaLnBrk="1" hangingPunct="1">
              <a:defRPr/>
            </a:pPr>
            <a:r>
              <a:rPr lang="nb-NO" dirty="0"/>
              <a:t>Dele en </a:t>
            </a:r>
            <a:r>
              <a:rPr lang="nb-NO" dirty="0">
                <a:solidFill>
                  <a:srgbClr val="FF0000"/>
                </a:solidFill>
              </a:rPr>
              <a:t>minnepinne</a:t>
            </a:r>
            <a:r>
              <a:rPr lang="nb-NO" dirty="0"/>
              <a:t>, eller annet USB-utsyr</a:t>
            </a:r>
          </a:p>
        </p:txBody>
      </p:sp>
      <p:sp>
        <p:nvSpPr>
          <p:cNvPr id="29699" name="Slide Number Placeholder 4"/>
          <p:cNvSpPr>
            <a:spLocks noGrp="1"/>
          </p:cNvSpPr>
          <p:nvPr>
            <p:ph type="sldNum" sz="quarter" idx="12"/>
          </p:nvPr>
        </p:nvSpPr>
        <p:spPr bwMode="auto">
          <a:ln>
            <a:miter lim="800000"/>
            <a:headEnd/>
            <a:tailEnd/>
          </a:ln>
        </p:spPr>
        <p:txBody>
          <a:bodyPr/>
          <a:lstStyle/>
          <a:p>
            <a:pPr fontAlgn="base">
              <a:spcBef>
                <a:spcPct val="0"/>
              </a:spcBef>
              <a:spcAft>
                <a:spcPct val="0"/>
              </a:spcAft>
              <a:defRPr/>
            </a:pPr>
            <a:fld id="{33E3EEED-5CA1-41B9-980E-4CE0B737FE41}" type="slidenum">
              <a:rPr lang="nb-NO">
                <a:cs typeface="Arial" charset="0"/>
              </a:rPr>
              <a:pPr fontAlgn="base">
                <a:spcBef>
                  <a:spcPct val="0"/>
                </a:spcBef>
                <a:spcAft>
                  <a:spcPct val="0"/>
                </a:spcAft>
                <a:defRPr/>
              </a:pPr>
              <a:t>7</a:t>
            </a:fld>
            <a:endParaRPr lang="nb-NO">
              <a:cs typeface="Arial" charset="0"/>
            </a:endParaRPr>
          </a:p>
        </p:txBody>
      </p:sp>
      <p:sp>
        <p:nvSpPr>
          <p:cNvPr id="21508" name="Text Box 5"/>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4754" name="Rectangle 2"/>
          <p:cNvSpPr>
            <a:spLocks noGrp="1" noChangeArrowheads="1"/>
          </p:cNvSpPr>
          <p:nvPr>
            <p:ph type="title"/>
          </p:nvPr>
        </p:nvSpPr>
        <p:spPr>
          <a:xfrm>
            <a:off x="1919288" y="188913"/>
            <a:ext cx="8229600" cy="633412"/>
          </a:xfrm>
        </p:spPr>
        <p:txBody>
          <a:bodyPr>
            <a:normAutofit/>
          </a:bodyPr>
          <a:lstStyle/>
          <a:p>
            <a:pPr eaLnBrk="1" hangingPunct="1">
              <a:defRPr/>
            </a:pPr>
            <a:r>
              <a:rPr lang="nb-NO" altLang="en-US"/>
              <a:t>Tradisjonelle datavirus</a:t>
            </a:r>
          </a:p>
        </p:txBody>
      </p:sp>
      <p:sp>
        <p:nvSpPr>
          <p:cNvPr id="74755" name="Rectangle 3"/>
          <p:cNvSpPr>
            <a:spLocks noGrp="1" noChangeArrowheads="1"/>
          </p:cNvSpPr>
          <p:nvPr>
            <p:ph type="body" idx="1"/>
          </p:nvPr>
        </p:nvSpPr>
        <p:spPr>
          <a:xfrm>
            <a:off x="1981200" y="1125538"/>
            <a:ext cx="8229600" cy="5688012"/>
          </a:xfrm>
        </p:spPr>
        <p:txBody>
          <a:bodyPr>
            <a:normAutofit fontScale="85000" lnSpcReduction="20000"/>
          </a:bodyPr>
          <a:lstStyle/>
          <a:p>
            <a:pPr eaLnBrk="1" hangingPunct="1">
              <a:buFontTx/>
              <a:buChar char="•"/>
              <a:defRPr/>
            </a:pPr>
            <a:r>
              <a:rPr lang="nb-NO" altLang="en-US" sz="3100" dirty="0"/>
              <a:t>I dag er det mer vanlig med ormer og trojanere; malicous filer som er i stand til å leve et selvstendig liv uten en host-prosess</a:t>
            </a:r>
          </a:p>
          <a:p>
            <a:pPr eaLnBrk="1" hangingPunct="1">
              <a:buFontTx/>
              <a:buChar char="•"/>
              <a:defRPr/>
            </a:pPr>
            <a:r>
              <a:rPr lang="nb-NO" altLang="en-US" sz="3100" dirty="0"/>
              <a:t>Ormer har eksistert lengre enn PCer, og første registrerte </a:t>
            </a:r>
            <a:r>
              <a:rPr lang="nb-NO" altLang="en-US" sz="3100" dirty="0" err="1"/>
              <a:t>malware</a:t>
            </a:r>
            <a:r>
              <a:rPr lang="nb-NO" altLang="en-US" sz="3100" dirty="0"/>
              <a:t> kom i 1971 og kalles ”The </a:t>
            </a:r>
            <a:r>
              <a:rPr lang="nb-NO" altLang="en-US" sz="3100" dirty="0" err="1"/>
              <a:t>Creeper</a:t>
            </a:r>
            <a:r>
              <a:rPr lang="nb-NO" altLang="en-US" sz="3100" dirty="0"/>
              <a:t> Program” og spredde seg over </a:t>
            </a:r>
            <a:r>
              <a:rPr lang="nb-NO" altLang="en-US" sz="3100" dirty="0" err="1"/>
              <a:t>ArpaNet</a:t>
            </a:r>
            <a:endParaRPr lang="nb-NO" altLang="en-US" sz="3100" dirty="0"/>
          </a:p>
          <a:p>
            <a:pPr eaLnBrk="1" hangingPunct="1">
              <a:buFontTx/>
              <a:buChar char="•"/>
              <a:defRPr/>
            </a:pPr>
            <a:r>
              <a:rPr lang="nb-NO" altLang="en-US" sz="3100" dirty="0"/>
              <a:t>Brain krediteres som verdens første ”PC virus” (1986), og senere samme år klarte man for første gang å infisere exe filer med Suriv-02</a:t>
            </a:r>
          </a:p>
          <a:p>
            <a:pPr lvl="1" eaLnBrk="1" hangingPunct="1">
              <a:defRPr/>
            </a:pPr>
            <a:r>
              <a:rPr lang="nb-NO" altLang="en-US" sz="2100" dirty="0"/>
              <a:t>Exe filer var først ansett som et trygt format fordi det var så kompleks at ingen ville kunne klare å infisere dem, i motsetning til com filer som er ren maskinkode…</a:t>
            </a:r>
          </a:p>
          <a:p>
            <a:pPr lvl="1" eaLnBrk="1" hangingPunct="1">
              <a:defRPr/>
            </a:pPr>
            <a:r>
              <a:rPr lang="nb-NO" altLang="en-US" sz="2100" dirty="0"/>
              <a:t>Noen krediterer Old Yankee som den første exe fil infektoren</a:t>
            </a:r>
          </a:p>
          <a:p>
            <a:pPr eaLnBrk="1" hangingPunct="1">
              <a:buFontTx/>
              <a:buChar char="•"/>
              <a:defRPr/>
            </a:pPr>
            <a:r>
              <a:rPr lang="nb-NO" altLang="en-US" sz="2800" dirty="0"/>
              <a:t>Flere farlige virus kom ut på denne tiden:</a:t>
            </a:r>
          </a:p>
          <a:p>
            <a:pPr lvl="1" eaLnBrk="1" hangingPunct="1">
              <a:defRPr/>
            </a:pPr>
            <a:r>
              <a:rPr lang="nb-NO" altLang="en-US" sz="2100" dirty="0"/>
              <a:t>AIDS Trojan (1989); krypterte hele disken din</a:t>
            </a:r>
          </a:p>
          <a:p>
            <a:pPr lvl="1" eaLnBrk="1" hangingPunct="1">
              <a:defRPr/>
            </a:pPr>
            <a:r>
              <a:rPr lang="nb-NO" altLang="en-US" sz="2100" dirty="0"/>
              <a:t>Dark Avenger (1989); overskrev random deler av disken 1/16 ganger viruset kjørte</a:t>
            </a:r>
          </a:p>
          <a:p>
            <a:pPr lvl="1" eaLnBrk="1" hangingPunct="1">
              <a:defRPr/>
            </a:pPr>
            <a:r>
              <a:rPr lang="nb-NO" altLang="en-US" sz="2100" dirty="0"/>
              <a:t>Jerusalem (1987); Sletter filer på maskinen på Fredag 13nde…</a:t>
            </a:r>
          </a:p>
          <a:p>
            <a:pPr lvl="1" eaLnBrk="1" hangingPunct="1">
              <a:defRPr/>
            </a:pPr>
            <a:r>
              <a:rPr lang="nb-NO" altLang="en-US" sz="2100" dirty="0"/>
              <a:t>Tequila (1991); Polymorph virus som var stealthet, og veldig vanskelig å oppdage</a:t>
            </a:r>
          </a:p>
        </p:txBody>
      </p:sp>
      <p:sp>
        <p:nvSpPr>
          <p:cNvPr id="23555" name="Text Box 4"/>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
        <p:nvSpPr>
          <p:cNvPr id="2" name="Slide Number Placeholder 4"/>
          <p:cNvSpPr txBox="1">
            <a:spLocks noGrp="1"/>
          </p:cNvSpPr>
          <p:nvPr/>
        </p:nvSpPr>
        <p:spPr bwMode="auto">
          <a:xfrm>
            <a:off x="7315200" y="6453189"/>
            <a:ext cx="2133600" cy="365125"/>
          </a:xfrm>
          <a:prstGeom prst="rect">
            <a:avLst/>
          </a:prstGeom>
          <a:noFill/>
          <a:ln>
            <a:miter lim="800000"/>
            <a:headEnd/>
            <a:tailEnd/>
          </a:ln>
        </p:spPr>
        <p:txBody>
          <a:bodyPr anchor="ctr"/>
          <a:lstStyle/>
          <a:p>
            <a:pPr algn="r">
              <a:defRPr/>
            </a:pPr>
            <a:fld id="{3B8DC526-B7A6-4FE1-84EA-7922CFC93F55}" type="slidenum">
              <a:rPr lang="nb-NO" sz="1000"/>
              <a:pPr algn="r">
                <a:defRPr/>
              </a:pPr>
              <a:t>8</a:t>
            </a:fld>
            <a:endParaRPr lang="nb-NO" sz="1000"/>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74755">
                                            <p:txEl>
                                              <p:pRg st="0" end="0"/>
                                            </p:txEl>
                                          </p:spTgt>
                                        </p:tgtEl>
                                        <p:attrNameLst>
                                          <p:attrName>style.visibility</p:attrName>
                                        </p:attrNameLst>
                                      </p:cBhvr>
                                      <p:to>
                                        <p:strVal val="visible"/>
                                      </p:to>
                                    </p:set>
                                    <p:animEffect transition="in" filter="box(in)">
                                      <p:cBhvr>
                                        <p:cTn id="7" dur="500"/>
                                        <p:tgtEl>
                                          <p:spTgt spid="7475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74755">
                                            <p:txEl>
                                              <p:pRg st="1" end="1"/>
                                            </p:txEl>
                                          </p:spTgt>
                                        </p:tgtEl>
                                        <p:attrNameLst>
                                          <p:attrName>style.visibility</p:attrName>
                                        </p:attrNameLst>
                                      </p:cBhvr>
                                      <p:to>
                                        <p:strVal val="visible"/>
                                      </p:to>
                                    </p:set>
                                    <p:animEffect transition="in" filter="box(in)">
                                      <p:cBhvr>
                                        <p:cTn id="12" dur="500"/>
                                        <p:tgtEl>
                                          <p:spTgt spid="7475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74755">
                                            <p:txEl>
                                              <p:pRg st="2" end="2"/>
                                            </p:txEl>
                                          </p:spTgt>
                                        </p:tgtEl>
                                        <p:attrNameLst>
                                          <p:attrName>style.visibility</p:attrName>
                                        </p:attrNameLst>
                                      </p:cBhvr>
                                      <p:to>
                                        <p:strVal val="visible"/>
                                      </p:to>
                                    </p:set>
                                    <p:animEffect transition="in" filter="box(in)">
                                      <p:cBhvr>
                                        <p:cTn id="17" dur="500"/>
                                        <p:tgtEl>
                                          <p:spTgt spid="74755">
                                            <p:txEl>
                                              <p:pRg st="2" end="2"/>
                                            </p:txEl>
                                          </p:spTgt>
                                        </p:tgtEl>
                                      </p:cBhvr>
                                    </p:animEffect>
                                  </p:childTnLst>
                                </p:cTn>
                              </p:par>
                              <p:par>
                                <p:cTn id="18" presetID="4" presetClass="entr" presetSubtype="16" fill="hold" grpId="0" nodeType="withEffect">
                                  <p:stCondLst>
                                    <p:cond delay="0"/>
                                  </p:stCondLst>
                                  <p:childTnLst>
                                    <p:set>
                                      <p:cBhvr>
                                        <p:cTn id="19" dur="1" fill="hold">
                                          <p:stCondLst>
                                            <p:cond delay="0"/>
                                          </p:stCondLst>
                                        </p:cTn>
                                        <p:tgtEl>
                                          <p:spTgt spid="74755">
                                            <p:txEl>
                                              <p:pRg st="3" end="3"/>
                                            </p:txEl>
                                          </p:spTgt>
                                        </p:tgtEl>
                                        <p:attrNameLst>
                                          <p:attrName>style.visibility</p:attrName>
                                        </p:attrNameLst>
                                      </p:cBhvr>
                                      <p:to>
                                        <p:strVal val="visible"/>
                                      </p:to>
                                    </p:set>
                                    <p:animEffect transition="in" filter="box(in)">
                                      <p:cBhvr>
                                        <p:cTn id="20" dur="500"/>
                                        <p:tgtEl>
                                          <p:spTgt spid="74755">
                                            <p:txEl>
                                              <p:pRg st="3" end="3"/>
                                            </p:txEl>
                                          </p:spTgt>
                                        </p:tgtEl>
                                      </p:cBhvr>
                                    </p:animEffect>
                                  </p:childTnLst>
                                </p:cTn>
                              </p:par>
                              <p:par>
                                <p:cTn id="21" presetID="4" presetClass="entr" presetSubtype="16" fill="hold" grpId="0" nodeType="withEffect">
                                  <p:stCondLst>
                                    <p:cond delay="0"/>
                                  </p:stCondLst>
                                  <p:childTnLst>
                                    <p:set>
                                      <p:cBhvr>
                                        <p:cTn id="22" dur="1" fill="hold">
                                          <p:stCondLst>
                                            <p:cond delay="0"/>
                                          </p:stCondLst>
                                        </p:cTn>
                                        <p:tgtEl>
                                          <p:spTgt spid="74755">
                                            <p:txEl>
                                              <p:pRg st="4" end="4"/>
                                            </p:txEl>
                                          </p:spTgt>
                                        </p:tgtEl>
                                        <p:attrNameLst>
                                          <p:attrName>style.visibility</p:attrName>
                                        </p:attrNameLst>
                                      </p:cBhvr>
                                      <p:to>
                                        <p:strVal val="visible"/>
                                      </p:to>
                                    </p:set>
                                    <p:animEffect transition="in" filter="box(in)">
                                      <p:cBhvr>
                                        <p:cTn id="23" dur="500"/>
                                        <p:tgtEl>
                                          <p:spTgt spid="74755">
                                            <p:txEl>
                                              <p:pRg st="4" end="4"/>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4" presetClass="entr" presetSubtype="16" fill="hold" grpId="0" nodeType="clickEffect">
                                  <p:stCondLst>
                                    <p:cond delay="0"/>
                                  </p:stCondLst>
                                  <p:childTnLst>
                                    <p:set>
                                      <p:cBhvr>
                                        <p:cTn id="27" dur="1" fill="hold">
                                          <p:stCondLst>
                                            <p:cond delay="0"/>
                                          </p:stCondLst>
                                        </p:cTn>
                                        <p:tgtEl>
                                          <p:spTgt spid="74755">
                                            <p:txEl>
                                              <p:pRg st="5" end="5"/>
                                            </p:txEl>
                                          </p:spTgt>
                                        </p:tgtEl>
                                        <p:attrNameLst>
                                          <p:attrName>style.visibility</p:attrName>
                                        </p:attrNameLst>
                                      </p:cBhvr>
                                      <p:to>
                                        <p:strVal val="visible"/>
                                      </p:to>
                                    </p:set>
                                    <p:animEffect transition="in" filter="box(in)">
                                      <p:cBhvr>
                                        <p:cTn id="28" dur="500"/>
                                        <p:tgtEl>
                                          <p:spTgt spid="74755">
                                            <p:txEl>
                                              <p:pRg st="5" end="5"/>
                                            </p:txEl>
                                          </p:spTgt>
                                        </p:tgtEl>
                                      </p:cBhvr>
                                    </p:animEffect>
                                  </p:childTnLst>
                                </p:cTn>
                              </p:par>
                              <p:par>
                                <p:cTn id="29" presetID="4" presetClass="entr" presetSubtype="16" fill="hold" grpId="0" nodeType="withEffect">
                                  <p:stCondLst>
                                    <p:cond delay="0"/>
                                  </p:stCondLst>
                                  <p:childTnLst>
                                    <p:set>
                                      <p:cBhvr>
                                        <p:cTn id="30" dur="1" fill="hold">
                                          <p:stCondLst>
                                            <p:cond delay="0"/>
                                          </p:stCondLst>
                                        </p:cTn>
                                        <p:tgtEl>
                                          <p:spTgt spid="74755">
                                            <p:txEl>
                                              <p:pRg st="6" end="6"/>
                                            </p:txEl>
                                          </p:spTgt>
                                        </p:tgtEl>
                                        <p:attrNameLst>
                                          <p:attrName>style.visibility</p:attrName>
                                        </p:attrNameLst>
                                      </p:cBhvr>
                                      <p:to>
                                        <p:strVal val="visible"/>
                                      </p:to>
                                    </p:set>
                                    <p:animEffect transition="in" filter="box(in)">
                                      <p:cBhvr>
                                        <p:cTn id="31" dur="500"/>
                                        <p:tgtEl>
                                          <p:spTgt spid="74755">
                                            <p:txEl>
                                              <p:pRg st="6" end="6"/>
                                            </p:txEl>
                                          </p:spTgt>
                                        </p:tgtEl>
                                      </p:cBhvr>
                                    </p:animEffect>
                                  </p:childTnLst>
                                </p:cTn>
                              </p:par>
                              <p:par>
                                <p:cTn id="32" presetID="4" presetClass="entr" presetSubtype="16" fill="hold" grpId="0" nodeType="withEffect">
                                  <p:stCondLst>
                                    <p:cond delay="0"/>
                                  </p:stCondLst>
                                  <p:childTnLst>
                                    <p:set>
                                      <p:cBhvr>
                                        <p:cTn id="33" dur="1" fill="hold">
                                          <p:stCondLst>
                                            <p:cond delay="0"/>
                                          </p:stCondLst>
                                        </p:cTn>
                                        <p:tgtEl>
                                          <p:spTgt spid="74755">
                                            <p:txEl>
                                              <p:pRg st="7" end="7"/>
                                            </p:txEl>
                                          </p:spTgt>
                                        </p:tgtEl>
                                        <p:attrNameLst>
                                          <p:attrName>style.visibility</p:attrName>
                                        </p:attrNameLst>
                                      </p:cBhvr>
                                      <p:to>
                                        <p:strVal val="visible"/>
                                      </p:to>
                                    </p:set>
                                    <p:animEffect transition="in" filter="box(in)">
                                      <p:cBhvr>
                                        <p:cTn id="34" dur="500"/>
                                        <p:tgtEl>
                                          <p:spTgt spid="74755">
                                            <p:txEl>
                                              <p:pRg st="7" end="7"/>
                                            </p:txEl>
                                          </p:spTgt>
                                        </p:tgtEl>
                                      </p:cBhvr>
                                    </p:animEffect>
                                  </p:childTnLst>
                                </p:cTn>
                              </p:par>
                              <p:par>
                                <p:cTn id="35" presetID="4" presetClass="entr" presetSubtype="16" fill="hold" grpId="0" nodeType="withEffect">
                                  <p:stCondLst>
                                    <p:cond delay="0"/>
                                  </p:stCondLst>
                                  <p:childTnLst>
                                    <p:set>
                                      <p:cBhvr>
                                        <p:cTn id="36" dur="1" fill="hold">
                                          <p:stCondLst>
                                            <p:cond delay="0"/>
                                          </p:stCondLst>
                                        </p:cTn>
                                        <p:tgtEl>
                                          <p:spTgt spid="74755">
                                            <p:txEl>
                                              <p:pRg st="8" end="8"/>
                                            </p:txEl>
                                          </p:spTgt>
                                        </p:tgtEl>
                                        <p:attrNameLst>
                                          <p:attrName>style.visibility</p:attrName>
                                        </p:attrNameLst>
                                      </p:cBhvr>
                                      <p:to>
                                        <p:strVal val="visible"/>
                                      </p:to>
                                    </p:set>
                                    <p:animEffect transition="in" filter="box(in)">
                                      <p:cBhvr>
                                        <p:cTn id="37" dur="500"/>
                                        <p:tgtEl>
                                          <p:spTgt spid="74755">
                                            <p:txEl>
                                              <p:pRg st="8" end="8"/>
                                            </p:txEl>
                                          </p:spTgt>
                                        </p:tgtEl>
                                      </p:cBhvr>
                                    </p:animEffect>
                                  </p:childTnLst>
                                </p:cTn>
                              </p:par>
                              <p:par>
                                <p:cTn id="38" presetID="4" presetClass="entr" presetSubtype="16" fill="hold" grpId="0" nodeType="withEffect">
                                  <p:stCondLst>
                                    <p:cond delay="0"/>
                                  </p:stCondLst>
                                  <p:childTnLst>
                                    <p:set>
                                      <p:cBhvr>
                                        <p:cTn id="39" dur="1" fill="hold">
                                          <p:stCondLst>
                                            <p:cond delay="0"/>
                                          </p:stCondLst>
                                        </p:cTn>
                                        <p:tgtEl>
                                          <p:spTgt spid="74755">
                                            <p:txEl>
                                              <p:pRg st="9" end="9"/>
                                            </p:txEl>
                                          </p:spTgt>
                                        </p:tgtEl>
                                        <p:attrNameLst>
                                          <p:attrName>style.visibility</p:attrName>
                                        </p:attrNameLst>
                                      </p:cBhvr>
                                      <p:to>
                                        <p:strVal val="visible"/>
                                      </p:to>
                                    </p:set>
                                    <p:animEffect transition="in" filter="box(in)">
                                      <p:cBhvr>
                                        <p:cTn id="40" dur="500"/>
                                        <p:tgtEl>
                                          <p:spTgt spid="7475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5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288" y="188913"/>
            <a:ext cx="8229600" cy="633412"/>
          </a:xfrm>
        </p:spPr>
        <p:txBody>
          <a:bodyPr>
            <a:normAutofit/>
          </a:bodyPr>
          <a:lstStyle/>
          <a:p>
            <a:pPr eaLnBrk="1" hangingPunct="1">
              <a:defRPr/>
            </a:pPr>
            <a:r>
              <a:rPr lang="nb-NO" dirty="0"/>
              <a:t>Teknikker for å gjemme seg</a:t>
            </a:r>
          </a:p>
        </p:txBody>
      </p:sp>
      <p:sp>
        <p:nvSpPr>
          <p:cNvPr id="3" name="Content Placeholder 2"/>
          <p:cNvSpPr>
            <a:spLocks noGrp="1"/>
          </p:cNvSpPr>
          <p:nvPr>
            <p:ph idx="1"/>
          </p:nvPr>
        </p:nvSpPr>
        <p:spPr>
          <a:xfrm>
            <a:off x="1668464" y="977900"/>
            <a:ext cx="5940425" cy="5691188"/>
          </a:xfrm>
        </p:spPr>
        <p:txBody>
          <a:bodyPr>
            <a:normAutofit lnSpcReduction="10000"/>
          </a:bodyPr>
          <a:lstStyle/>
          <a:p>
            <a:pPr eaLnBrk="1" hangingPunct="1">
              <a:lnSpc>
                <a:spcPct val="80000"/>
              </a:lnSpc>
            </a:pPr>
            <a:r>
              <a:rPr lang="nb-NO" sz="2000">
                <a:solidFill>
                  <a:srgbClr val="FF0000"/>
                </a:solidFill>
                <a:ea typeface="ＭＳ Ｐゴシック" pitchFamily="34" charset="-128"/>
              </a:rPr>
              <a:t>Krypterte</a:t>
            </a:r>
            <a:r>
              <a:rPr lang="nb-NO" sz="2000">
                <a:ea typeface="ＭＳ Ｐゴシック" pitchFamily="34" charset="-128"/>
              </a:rPr>
              <a:t> virus</a:t>
            </a:r>
          </a:p>
          <a:p>
            <a:pPr lvl="1" eaLnBrk="1" hangingPunct="1">
              <a:lnSpc>
                <a:spcPct val="80000"/>
              </a:lnSpc>
            </a:pPr>
            <a:r>
              <a:rPr lang="nb-NO" sz="1800">
                <a:solidFill>
                  <a:srgbClr val="FF0000"/>
                </a:solidFill>
                <a:ea typeface="ＭＳ Ｐゴシック" pitchFamily="34" charset="-128"/>
              </a:rPr>
              <a:t>Dekrypteringsmotor </a:t>
            </a:r>
            <a:r>
              <a:rPr lang="nb-NO" sz="1800">
                <a:ea typeface="ＭＳ Ｐゴシック" pitchFamily="34" charset="-128"/>
              </a:rPr>
              <a:t>+ kryptert virus</a:t>
            </a:r>
          </a:p>
          <a:p>
            <a:pPr lvl="1" eaLnBrk="1" hangingPunct="1">
              <a:lnSpc>
                <a:spcPct val="80000"/>
              </a:lnSpc>
            </a:pPr>
            <a:r>
              <a:rPr lang="nb-NO" sz="1800">
                <a:ea typeface="ＭＳ Ｐゴシック" pitchFamily="34" charset="-128"/>
              </a:rPr>
              <a:t>Tilfeldig generert krypteringsnøkkel</a:t>
            </a:r>
          </a:p>
          <a:p>
            <a:pPr lvl="1" eaLnBrk="1" hangingPunct="1">
              <a:lnSpc>
                <a:spcPct val="80000"/>
              </a:lnSpc>
            </a:pPr>
            <a:r>
              <a:rPr lang="nb-NO" sz="1800">
                <a:ea typeface="ＭＳ Ｐゴシック" pitchFamily="34" charset="-128"/>
              </a:rPr>
              <a:t>Antivirus søker etter dekrypteringsmotoren</a:t>
            </a:r>
          </a:p>
          <a:p>
            <a:pPr lvl="1" eaLnBrk="1" hangingPunct="1">
              <a:lnSpc>
                <a:spcPct val="80000"/>
              </a:lnSpc>
            </a:pPr>
            <a:r>
              <a:rPr lang="nb-NO" sz="1800">
                <a:ea typeface="ＭＳ Ｐゴシック" pitchFamily="34" charset="-128"/>
              </a:rPr>
              <a:t>Ofte bare for å skjule koden, men kan gi:</a:t>
            </a:r>
          </a:p>
          <a:p>
            <a:pPr eaLnBrk="1" hangingPunct="1">
              <a:lnSpc>
                <a:spcPct val="80000"/>
              </a:lnSpc>
            </a:pPr>
            <a:r>
              <a:rPr lang="nb-NO" sz="2000">
                <a:solidFill>
                  <a:srgbClr val="FF0000"/>
                </a:solidFill>
                <a:ea typeface="ＭＳ Ｐゴシック" pitchFamily="34" charset="-128"/>
              </a:rPr>
              <a:t>Polymorfe</a:t>
            </a:r>
            <a:r>
              <a:rPr lang="nb-NO" sz="2000">
                <a:ea typeface="ＭＳ Ｐゴシック" pitchFamily="34" charset="-128"/>
              </a:rPr>
              <a:t> virus</a:t>
            </a:r>
          </a:p>
          <a:p>
            <a:pPr lvl="1" eaLnBrk="1" hangingPunct="1">
              <a:lnSpc>
                <a:spcPct val="80000"/>
              </a:lnSpc>
            </a:pPr>
            <a:r>
              <a:rPr lang="nb-NO" sz="1800">
                <a:ea typeface="ＭＳ Ｐゴシック" pitchFamily="34" charset="-128"/>
              </a:rPr>
              <a:t>Virus legger inn tilfeldige variasjoner i koden sin før den sprer seg videre</a:t>
            </a:r>
          </a:p>
          <a:p>
            <a:pPr lvl="1" eaLnBrk="1" hangingPunct="1">
              <a:lnSpc>
                <a:spcPct val="80000"/>
              </a:lnSpc>
            </a:pPr>
            <a:r>
              <a:rPr lang="nb-NO" sz="1800">
                <a:ea typeface="ＭＳ Ｐゴシック" pitchFamily="34" charset="-128"/>
              </a:rPr>
              <a:t>En polymorphic engine trengs for å dekode viruset før det kan kjøre</a:t>
            </a:r>
          </a:p>
          <a:p>
            <a:pPr lvl="1" eaLnBrk="1" hangingPunct="1">
              <a:lnSpc>
                <a:spcPct val="80000"/>
              </a:lnSpc>
            </a:pPr>
            <a:r>
              <a:rPr lang="nb-NO" sz="1800">
                <a:ea typeface="ＭＳ Ｐゴシック" pitchFamily="34" charset="-128"/>
              </a:rPr>
              <a:t>Kan detekteres med CPU-emulator</a:t>
            </a:r>
          </a:p>
          <a:p>
            <a:pPr lvl="1" eaLnBrk="1" hangingPunct="1">
              <a:lnSpc>
                <a:spcPct val="80000"/>
              </a:lnSpc>
            </a:pPr>
            <a:r>
              <a:rPr lang="nb-NO" sz="1800">
                <a:ea typeface="ＭＳ Ｐゴシック" pitchFamily="34" charset="-128"/>
              </a:rPr>
              <a:t>Må finne signatur basert på evnen til å endre seg selv</a:t>
            </a:r>
          </a:p>
          <a:p>
            <a:pPr eaLnBrk="1" hangingPunct="1">
              <a:lnSpc>
                <a:spcPct val="80000"/>
              </a:lnSpc>
            </a:pPr>
            <a:r>
              <a:rPr lang="nb-NO" sz="2000">
                <a:solidFill>
                  <a:srgbClr val="FF0000"/>
                </a:solidFill>
                <a:ea typeface="ＭＳ Ｐゴシック" pitchFamily="34" charset="-128"/>
              </a:rPr>
              <a:t>Metamorfe </a:t>
            </a:r>
            <a:r>
              <a:rPr lang="nb-NO" sz="2000">
                <a:ea typeface="ＭＳ Ｐゴシック" pitchFamily="34" charset="-128"/>
              </a:rPr>
              <a:t>virus</a:t>
            </a:r>
          </a:p>
          <a:p>
            <a:pPr lvl="1" eaLnBrk="1" hangingPunct="1">
              <a:lnSpc>
                <a:spcPct val="80000"/>
              </a:lnSpc>
            </a:pPr>
            <a:r>
              <a:rPr lang="nb-NO" sz="1800">
                <a:ea typeface="ＭＳ Ｐゴシック" pitchFamily="34" charset="-128"/>
              </a:rPr>
              <a:t>Forsøker å gjemme seg og være vanskelige å finne en signatur på ved «obskurifisering»: </a:t>
            </a:r>
          </a:p>
          <a:p>
            <a:pPr lvl="2" eaLnBrk="1" hangingPunct="1">
              <a:lnSpc>
                <a:spcPct val="80000"/>
              </a:lnSpc>
            </a:pPr>
            <a:r>
              <a:rPr lang="nb-NO" sz="1500">
                <a:ea typeface="ＭＳ Ｐゴシック" pitchFamily="34" charset="-128"/>
              </a:rPr>
              <a:t>endre rekkefølgen på instruksjoner</a:t>
            </a:r>
          </a:p>
          <a:p>
            <a:pPr lvl="2" eaLnBrk="1" hangingPunct="1">
              <a:lnSpc>
                <a:spcPct val="80000"/>
              </a:lnSpc>
            </a:pPr>
            <a:r>
              <a:rPr lang="nb-NO" sz="1500">
                <a:ea typeface="ＭＳ Ｐゴシック" pitchFamily="34" charset="-128"/>
              </a:rPr>
              <a:t>Legge inn unyttige instruksjoner</a:t>
            </a:r>
          </a:p>
          <a:p>
            <a:pPr lvl="2" eaLnBrk="1" hangingPunct="1">
              <a:lnSpc>
                <a:spcPct val="80000"/>
              </a:lnSpc>
            </a:pPr>
            <a:r>
              <a:rPr lang="nb-NO" sz="1500">
                <a:ea typeface="ＭＳ Ｐゴシック" pitchFamily="34" charset="-128"/>
              </a:rPr>
              <a:t>Omstrukturere indre metode-kall</a:t>
            </a:r>
          </a:p>
          <a:p>
            <a:pPr lvl="1" eaLnBrk="1" hangingPunct="1">
              <a:lnSpc>
                <a:spcPct val="80000"/>
              </a:lnSpc>
            </a:pPr>
            <a:r>
              <a:rPr lang="nb-NO" sz="1800">
                <a:ea typeface="ＭＳ Ｐゴシック" pitchFamily="34" charset="-128"/>
              </a:rPr>
              <a:t>Kan bruke statistiske metoder for å finne sannsynlige virus ut fra et bestemt antall under-signaturer</a:t>
            </a:r>
          </a:p>
        </p:txBody>
      </p:sp>
      <p:sp>
        <p:nvSpPr>
          <p:cNvPr id="45059" name="Slide Number Placeholder 4"/>
          <p:cNvSpPr>
            <a:spLocks noGrp="1"/>
          </p:cNvSpPr>
          <p:nvPr>
            <p:ph type="sldNum" sz="quarter" idx="12"/>
          </p:nvPr>
        </p:nvSpPr>
        <p:spPr bwMode="auto">
          <a:ln>
            <a:miter lim="800000"/>
            <a:headEnd/>
            <a:tailEnd/>
          </a:ln>
        </p:spPr>
        <p:txBody>
          <a:bodyPr/>
          <a:lstStyle/>
          <a:p>
            <a:pPr fontAlgn="base">
              <a:spcBef>
                <a:spcPct val="0"/>
              </a:spcBef>
              <a:spcAft>
                <a:spcPct val="0"/>
              </a:spcAft>
              <a:defRPr/>
            </a:pPr>
            <a:fld id="{F168E676-66EB-405D-9894-2C7FBFC9C558}" type="slidenum">
              <a:rPr lang="nb-NO">
                <a:cs typeface="Arial" charset="0"/>
              </a:rPr>
              <a:pPr fontAlgn="base">
                <a:spcBef>
                  <a:spcPct val="0"/>
                </a:spcBef>
                <a:spcAft>
                  <a:spcPct val="0"/>
                </a:spcAft>
                <a:defRPr/>
              </a:pPr>
              <a:t>9</a:t>
            </a:fld>
            <a:endParaRPr lang="nb-NO">
              <a:cs typeface="Arial" charset="0"/>
            </a:endParaRPr>
          </a:p>
        </p:txBody>
      </p:sp>
      <p:pic>
        <p:nvPicPr>
          <p:cNvPr id="9218" name="Picture 2"/>
          <p:cNvPicPr>
            <a:picLocks noChangeAspect="1" noChangeArrowheads="1"/>
          </p:cNvPicPr>
          <p:nvPr/>
        </p:nvPicPr>
        <p:blipFill>
          <a:blip r:embed="rId2"/>
          <a:srcRect/>
          <a:stretch>
            <a:fillRect/>
          </a:stretch>
        </p:blipFill>
        <p:spPr bwMode="auto">
          <a:xfrm>
            <a:off x="7366001" y="955675"/>
            <a:ext cx="3298825" cy="1447800"/>
          </a:xfrm>
          <a:prstGeom prst="rect">
            <a:avLst/>
          </a:prstGeom>
          <a:noFill/>
          <a:ln w="9525">
            <a:noFill/>
            <a:miter lim="800000"/>
            <a:headEnd/>
            <a:tailEnd/>
          </a:ln>
        </p:spPr>
      </p:pic>
      <p:sp>
        <p:nvSpPr>
          <p:cNvPr id="7" name="Content Placeholder 2"/>
          <p:cNvSpPr txBox="1">
            <a:spLocks/>
          </p:cNvSpPr>
          <p:nvPr/>
        </p:nvSpPr>
        <p:spPr bwMode="auto">
          <a:xfrm>
            <a:off x="7366000" y="2708276"/>
            <a:ext cx="3194050" cy="3529013"/>
          </a:xfrm>
          <a:prstGeom prst="rect">
            <a:avLst/>
          </a:prstGeom>
          <a:noFill/>
          <a:ln w="9525">
            <a:noFill/>
            <a:miter lim="800000"/>
            <a:headEnd/>
            <a:tailEnd/>
          </a:ln>
        </p:spPr>
        <p:txBody>
          <a:bodyPr>
            <a:normAutofit fontScale="92500" lnSpcReduction="10000"/>
          </a:bodyPr>
          <a:lst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ＭＳ Ｐゴシック" pitchFamily="-65" charset="-128"/>
                <a:cs typeface="ＭＳ Ｐゴシック" pitchFamily="-65" charset="-128"/>
              </a:defRPr>
            </a:lvl1pPr>
            <a:lvl2pPr marL="742950" indent="-285750" algn="l" defTabSz="457200" rtl="0" eaLnBrk="1" fontAlgn="base" hangingPunct="1">
              <a:spcBef>
                <a:spcPct val="20000"/>
              </a:spcBef>
              <a:spcAft>
                <a:spcPct val="0"/>
              </a:spcAft>
              <a:buFont typeface="Arial" charset="0"/>
              <a:buChar char="–"/>
              <a:defRPr sz="2800" kern="1200">
                <a:solidFill>
                  <a:schemeClr val="tx1"/>
                </a:solidFill>
                <a:latin typeface="+mn-lt"/>
                <a:ea typeface="ＭＳ Ｐゴシック" pitchFamily="-65" charset="-128"/>
                <a:cs typeface="+mn-cs"/>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ＭＳ Ｐゴシック" pitchFamily="-65" charset="-128"/>
                <a:cs typeface="+mn-cs"/>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pitchFamily="-65" charset="-128"/>
                <a:cs typeface="+mn-cs"/>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pitchFamily="-65"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nb-NO" dirty="0"/>
              <a:t>Å gjemme seg for anti-virus handler da ofte om å </a:t>
            </a:r>
            <a:r>
              <a:rPr lang="nb-NO" dirty="0">
                <a:solidFill>
                  <a:srgbClr val="FF0000"/>
                </a:solidFill>
              </a:rPr>
              <a:t>skjule signaturen</a:t>
            </a:r>
            <a:r>
              <a:rPr lang="nb-NO" dirty="0"/>
              <a:t>, eller gjøre den vanskelig å generere</a:t>
            </a:r>
          </a:p>
        </p:txBody>
      </p:sp>
      <p:sp>
        <p:nvSpPr>
          <p:cNvPr id="24582" name="Text Box 7"/>
          <p:cNvSpPr txBox="1">
            <a:spLocks noChangeArrowheads="1"/>
          </p:cNvSpPr>
          <p:nvPr/>
        </p:nvSpPr>
        <p:spPr bwMode="auto">
          <a:xfrm>
            <a:off x="5087938" y="1"/>
            <a:ext cx="2087562" cy="366713"/>
          </a:xfrm>
          <a:prstGeom prst="rect">
            <a:avLst/>
          </a:prstGeom>
          <a:noFill/>
          <a:ln w="9525">
            <a:noFill/>
            <a:miter lim="800000"/>
            <a:headEnd/>
            <a:tailEnd/>
          </a:ln>
        </p:spPr>
        <p:txBody>
          <a:bodyPr>
            <a:spAutoFit/>
          </a:bodyPr>
          <a:lstStyle/>
          <a:p>
            <a:pPr>
              <a:spcBef>
                <a:spcPct val="50000"/>
              </a:spcBef>
            </a:pPr>
            <a:r>
              <a:rPr lang="nb-NO"/>
              <a:t>(Oppsummering)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9"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1000"/>
                                        <p:tgtEl>
                                          <p:spTgt spid="3">
                                            <p:txEl>
                                              <p:pRg st="4" end="4"/>
                                            </p:txEl>
                                          </p:spTgt>
                                        </p:tgtEl>
                                      </p:cBhvr>
                                    </p:animEffect>
                                    <p:anim calcmode="lin" valueType="num">
                                      <p:cBhvr>
                                        <p:cTn id="4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9218"/>
                                        </p:tgtEl>
                                        <p:attrNameLst>
                                          <p:attrName>style.visibility</p:attrName>
                                        </p:attrNameLst>
                                      </p:cBhvr>
                                      <p:to>
                                        <p:strVal val="visible"/>
                                      </p:to>
                                    </p:set>
                                    <p:anim calcmode="lin" valueType="num">
                                      <p:cBhvr>
                                        <p:cTn id="46" dur="500" fill="hold"/>
                                        <p:tgtEl>
                                          <p:spTgt spid="9218"/>
                                        </p:tgtEl>
                                        <p:attrNameLst>
                                          <p:attrName>ppt_w</p:attrName>
                                        </p:attrNameLst>
                                      </p:cBhvr>
                                      <p:tavLst>
                                        <p:tav tm="0">
                                          <p:val>
                                            <p:fltVal val="0"/>
                                          </p:val>
                                        </p:tav>
                                        <p:tav tm="100000">
                                          <p:val>
                                            <p:strVal val="#ppt_w"/>
                                          </p:val>
                                        </p:tav>
                                      </p:tavLst>
                                    </p:anim>
                                    <p:anim calcmode="lin" valueType="num">
                                      <p:cBhvr>
                                        <p:cTn id="47" dur="500" fill="hold"/>
                                        <p:tgtEl>
                                          <p:spTgt spid="9218"/>
                                        </p:tgtEl>
                                        <p:attrNameLst>
                                          <p:attrName>ppt_h</p:attrName>
                                        </p:attrNameLst>
                                      </p:cBhvr>
                                      <p:tavLst>
                                        <p:tav tm="0">
                                          <p:val>
                                            <p:fltVal val="0"/>
                                          </p:val>
                                        </p:tav>
                                        <p:tav tm="100000">
                                          <p:val>
                                            <p:strVal val="#ppt_h"/>
                                          </p:val>
                                        </p:tav>
                                      </p:tavLst>
                                    </p:anim>
                                    <p:animEffect transition="in" filter="fade">
                                      <p:cBhvr>
                                        <p:cTn id="48" dur="500"/>
                                        <p:tgtEl>
                                          <p:spTgt spid="9218"/>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
                                            <p:txEl>
                                              <p:pRg st="5" end="5"/>
                                            </p:txEl>
                                          </p:spTgt>
                                        </p:tgtEl>
                                        <p:attrNameLst>
                                          <p:attrName>style.visibility</p:attrName>
                                        </p:attrNameLst>
                                      </p:cBhvr>
                                      <p:to>
                                        <p:strVal val="visible"/>
                                      </p:to>
                                    </p:set>
                                    <p:animEffect transition="in" filter="fade">
                                      <p:cBhvr>
                                        <p:cTn id="53" dur="1000"/>
                                        <p:tgtEl>
                                          <p:spTgt spid="3">
                                            <p:txEl>
                                              <p:pRg st="5" end="5"/>
                                            </p:txEl>
                                          </p:spTgt>
                                        </p:tgtEl>
                                      </p:cBhvr>
                                    </p:animEffect>
                                    <p:anim calcmode="lin" valueType="num">
                                      <p:cBhvr>
                                        <p:cTn id="5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
                                            <p:txEl>
                                              <p:pRg st="6" end="6"/>
                                            </p:txEl>
                                          </p:spTgt>
                                        </p:tgtEl>
                                        <p:attrNameLst>
                                          <p:attrName>style.visibility</p:attrName>
                                        </p:attrNameLst>
                                      </p:cBhvr>
                                      <p:to>
                                        <p:strVal val="visible"/>
                                      </p:to>
                                    </p:set>
                                    <p:animEffect transition="in" filter="fade">
                                      <p:cBhvr>
                                        <p:cTn id="60" dur="1000"/>
                                        <p:tgtEl>
                                          <p:spTgt spid="3">
                                            <p:txEl>
                                              <p:pRg st="6" end="6"/>
                                            </p:txEl>
                                          </p:spTgt>
                                        </p:tgtEl>
                                      </p:cBhvr>
                                    </p:animEffect>
                                    <p:anim calcmode="lin" valueType="num">
                                      <p:cBhvr>
                                        <p:cTn id="6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3">
                                            <p:txEl>
                                              <p:pRg st="7" end="7"/>
                                            </p:txEl>
                                          </p:spTgt>
                                        </p:tgtEl>
                                        <p:attrNameLst>
                                          <p:attrName>style.visibility</p:attrName>
                                        </p:attrNameLst>
                                      </p:cBhvr>
                                      <p:to>
                                        <p:strVal val="visible"/>
                                      </p:to>
                                    </p:set>
                                    <p:animEffect transition="in" filter="fade">
                                      <p:cBhvr>
                                        <p:cTn id="67" dur="1000"/>
                                        <p:tgtEl>
                                          <p:spTgt spid="3">
                                            <p:txEl>
                                              <p:pRg st="7" end="7"/>
                                            </p:txEl>
                                          </p:spTgt>
                                        </p:tgtEl>
                                      </p:cBhvr>
                                    </p:animEffect>
                                    <p:anim calcmode="lin" valueType="num">
                                      <p:cBhvr>
                                        <p:cTn id="68"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9"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3">
                                            <p:txEl>
                                              <p:pRg st="8" end="8"/>
                                            </p:txEl>
                                          </p:spTgt>
                                        </p:tgtEl>
                                        <p:attrNameLst>
                                          <p:attrName>style.visibility</p:attrName>
                                        </p:attrNameLst>
                                      </p:cBhvr>
                                      <p:to>
                                        <p:strVal val="visible"/>
                                      </p:to>
                                    </p:set>
                                    <p:animEffect transition="in" filter="fade">
                                      <p:cBhvr>
                                        <p:cTn id="74" dur="1000"/>
                                        <p:tgtEl>
                                          <p:spTgt spid="3">
                                            <p:txEl>
                                              <p:pRg st="8" end="8"/>
                                            </p:txEl>
                                          </p:spTgt>
                                        </p:tgtEl>
                                      </p:cBhvr>
                                    </p:animEffect>
                                    <p:anim calcmode="lin" valueType="num">
                                      <p:cBhvr>
                                        <p:cTn id="75"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76"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3">
                                            <p:txEl>
                                              <p:pRg st="9" end="9"/>
                                            </p:txEl>
                                          </p:spTgt>
                                        </p:tgtEl>
                                        <p:attrNameLst>
                                          <p:attrName>style.visibility</p:attrName>
                                        </p:attrNameLst>
                                      </p:cBhvr>
                                      <p:to>
                                        <p:strVal val="visible"/>
                                      </p:to>
                                    </p:set>
                                    <p:animEffect transition="in" filter="fade">
                                      <p:cBhvr>
                                        <p:cTn id="81" dur="1000"/>
                                        <p:tgtEl>
                                          <p:spTgt spid="3">
                                            <p:txEl>
                                              <p:pRg st="9" end="9"/>
                                            </p:txEl>
                                          </p:spTgt>
                                        </p:tgtEl>
                                      </p:cBhvr>
                                    </p:animEffect>
                                    <p:anim calcmode="lin" valueType="num">
                                      <p:cBhvr>
                                        <p:cTn id="82"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83"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42" presetClass="entr" presetSubtype="0" fill="hold" grpId="0" nodeType="clickEffect">
                                  <p:stCondLst>
                                    <p:cond delay="0"/>
                                  </p:stCondLst>
                                  <p:childTnLst>
                                    <p:set>
                                      <p:cBhvr>
                                        <p:cTn id="87" dur="1" fill="hold">
                                          <p:stCondLst>
                                            <p:cond delay="0"/>
                                          </p:stCondLst>
                                        </p:cTn>
                                        <p:tgtEl>
                                          <p:spTgt spid="3">
                                            <p:txEl>
                                              <p:pRg st="10" end="10"/>
                                            </p:txEl>
                                          </p:spTgt>
                                        </p:tgtEl>
                                        <p:attrNameLst>
                                          <p:attrName>style.visibility</p:attrName>
                                        </p:attrNameLst>
                                      </p:cBhvr>
                                      <p:to>
                                        <p:strVal val="visible"/>
                                      </p:to>
                                    </p:set>
                                    <p:animEffect transition="in" filter="fade">
                                      <p:cBhvr>
                                        <p:cTn id="88" dur="1000"/>
                                        <p:tgtEl>
                                          <p:spTgt spid="3">
                                            <p:txEl>
                                              <p:pRg st="10" end="10"/>
                                            </p:txEl>
                                          </p:spTgt>
                                        </p:tgtEl>
                                      </p:cBhvr>
                                    </p:animEffect>
                                    <p:anim calcmode="lin" valueType="num">
                                      <p:cBhvr>
                                        <p:cTn id="89"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90"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91" fill="hold">
                      <p:stCondLst>
                        <p:cond delay="indefinite"/>
                      </p:stCondLst>
                      <p:childTnLst>
                        <p:par>
                          <p:cTn id="92" fill="hold">
                            <p:stCondLst>
                              <p:cond delay="0"/>
                            </p:stCondLst>
                            <p:childTnLst>
                              <p:par>
                                <p:cTn id="93" presetID="42" presetClass="entr" presetSubtype="0" fill="hold" grpId="0" nodeType="clickEffect">
                                  <p:stCondLst>
                                    <p:cond delay="0"/>
                                  </p:stCondLst>
                                  <p:childTnLst>
                                    <p:set>
                                      <p:cBhvr>
                                        <p:cTn id="94" dur="1" fill="hold">
                                          <p:stCondLst>
                                            <p:cond delay="0"/>
                                          </p:stCondLst>
                                        </p:cTn>
                                        <p:tgtEl>
                                          <p:spTgt spid="3">
                                            <p:txEl>
                                              <p:pRg st="11" end="11"/>
                                            </p:txEl>
                                          </p:spTgt>
                                        </p:tgtEl>
                                        <p:attrNameLst>
                                          <p:attrName>style.visibility</p:attrName>
                                        </p:attrNameLst>
                                      </p:cBhvr>
                                      <p:to>
                                        <p:strVal val="visible"/>
                                      </p:to>
                                    </p:set>
                                    <p:animEffect transition="in" filter="fade">
                                      <p:cBhvr>
                                        <p:cTn id="95" dur="1000"/>
                                        <p:tgtEl>
                                          <p:spTgt spid="3">
                                            <p:txEl>
                                              <p:pRg st="11" end="11"/>
                                            </p:txEl>
                                          </p:spTgt>
                                        </p:tgtEl>
                                      </p:cBhvr>
                                    </p:animEffect>
                                    <p:anim calcmode="lin" valueType="num">
                                      <p:cBhvr>
                                        <p:cTn id="96"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97"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98" fill="hold">
                      <p:stCondLst>
                        <p:cond delay="indefinite"/>
                      </p:stCondLst>
                      <p:childTnLst>
                        <p:par>
                          <p:cTn id="99" fill="hold">
                            <p:stCondLst>
                              <p:cond delay="0"/>
                            </p:stCondLst>
                            <p:childTnLst>
                              <p:par>
                                <p:cTn id="100" presetID="42" presetClass="entr" presetSubtype="0" fill="hold" grpId="0" nodeType="clickEffect">
                                  <p:stCondLst>
                                    <p:cond delay="0"/>
                                  </p:stCondLst>
                                  <p:childTnLst>
                                    <p:set>
                                      <p:cBhvr>
                                        <p:cTn id="101" dur="1" fill="hold">
                                          <p:stCondLst>
                                            <p:cond delay="0"/>
                                          </p:stCondLst>
                                        </p:cTn>
                                        <p:tgtEl>
                                          <p:spTgt spid="3">
                                            <p:txEl>
                                              <p:pRg st="12" end="12"/>
                                            </p:txEl>
                                          </p:spTgt>
                                        </p:tgtEl>
                                        <p:attrNameLst>
                                          <p:attrName>style.visibility</p:attrName>
                                        </p:attrNameLst>
                                      </p:cBhvr>
                                      <p:to>
                                        <p:strVal val="visible"/>
                                      </p:to>
                                    </p:set>
                                    <p:animEffect transition="in" filter="fade">
                                      <p:cBhvr>
                                        <p:cTn id="102" dur="1000"/>
                                        <p:tgtEl>
                                          <p:spTgt spid="3">
                                            <p:txEl>
                                              <p:pRg st="12" end="12"/>
                                            </p:txEl>
                                          </p:spTgt>
                                        </p:tgtEl>
                                      </p:cBhvr>
                                    </p:animEffect>
                                    <p:anim calcmode="lin" valueType="num">
                                      <p:cBhvr>
                                        <p:cTn id="103"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104"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42" presetClass="entr" presetSubtype="0" fill="hold" grpId="0" nodeType="clickEffect">
                                  <p:stCondLst>
                                    <p:cond delay="0"/>
                                  </p:stCondLst>
                                  <p:childTnLst>
                                    <p:set>
                                      <p:cBhvr>
                                        <p:cTn id="108" dur="1" fill="hold">
                                          <p:stCondLst>
                                            <p:cond delay="0"/>
                                          </p:stCondLst>
                                        </p:cTn>
                                        <p:tgtEl>
                                          <p:spTgt spid="3">
                                            <p:txEl>
                                              <p:pRg st="13" end="13"/>
                                            </p:txEl>
                                          </p:spTgt>
                                        </p:tgtEl>
                                        <p:attrNameLst>
                                          <p:attrName>style.visibility</p:attrName>
                                        </p:attrNameLst>
                                      </p:cBhvr>
                                      <p:to>
                                        <p:strVal val="visible"/>
                                      </p:to>
                                    </p:set>
                                    <p:animEffect transition="in" filter="fade">
                                      <p:cBhvr>
                                        <p:cTn id="109" dur="1000"/>
                                        <p:tgtEl>
                                          <p:spTgt spid="3">
                                            <p:txEl>
                                              <p:pRg st="13" end="13"/>
                                            </p:txEl>
                                          </p:spTgt>
                                        </p:tgtEl>
                                      </p:cBhvr>
                                    </p:animEffect>
                                    <p:anim calcmode="lin" valueType="num">
                                      <p:cBhvr>
                                        <p:cTn id="110"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111"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112" fill="hold">
                      <p:stCondLst>
                        <p:cond delay="indefinite"/>
                      </p:stCondLst>
                      <p:childTnLst>
                        <p:par>
                          <p:cTn id="113" fill="hold">
                            <p:stCondLst>
                              <p:cond delay="0"/>
                            </p:stCondLst>
                            <p:childTnLst>
                              <p:par>
                                <p:cTn id="114" presetID="42" presetClass="entr" presetSubtype="0" fill="hold" grpId="0" nodeType="clickEffect">
                                  <p:stCondLst>
                                    <p:cond delay="0"/>
                                  </p:stCondLst>
                                  <p:childTnLst>
                                    <p:set>
                                      <p:cBhvr>
                                        <p:cTn id="115" dur="1" fill="hold">
                                          <p:stCondLst>
                                            <p:cond delay="0"/>
                                          </p:stCondLst>
                                        </p:cTn>
                                        <p:tgtEl>
                                          <p:spTgt spid="3">
                                            <p:txEl>
                                              <p:pRg st="14" end="14"/>
                                            </p:txEl>
                                          </p:spTgt>
                                        </p:tgtEl>
                                        <p:attrNameLst>
                                          <p:attrName>style.visibility</p:attrName>
                                        </p:attrNameLst>
                                      </p:cBhvr>
                                      <p:to>
                                        <p:strVal val="visible"/>
                                      </p:to>
                                    </p:set>
                                    <p:animEffect transition="in" filter="fade">
                                      <p:cBhvr>
                                        <p:cTn id="116" dur="1000"/>
                                        <p:tgtEl>
                                          <p:spTgt spid="3">
                                            <p:txEl>
                                              <p:pRg st="14" end="14"/>
                                            </p:txEl>
                                          </p:spTgt>
                                        </p:tgtEl>
                                      </p:cBhvr>
                                    </p:animEffect>
                                    <p:anim calcmode="lin" valueType="num">
                                      <p:cBhvr>
                                        <p:cTn id="117"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118"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par>
                    <p:cTn id="119" fill="hold">
                      <p:stCondLst>
                        <p:cond delay="indefinite"/>
                      </p:stCondLst>
                      <p:childTnLst>
                        <p:par>
                          <p:cTn id="120" fill="hold">
                            <p:stCondLst>
                              <p:cond delay="0"/>
                            </p:stCondLst>
                            <p:childTnLst>
                              <p:par>
                                <p:cTn id="121" presetID="42" presetClass="entr" presetSubtype="0" fill="hold" grpId="0" nodeType="clickEffect">
                                  <p:stCondLst>
                                    <p:cond delay="0"/>
                                  </p:stCondLst>
                                  <p:childTnLst>
                                    <p:set>
                                      <p:cBhvr>
                                        <p:cTn id="122" dur="1" fill="hold">
                                          <p:stCondLst>
                                            <p:cond delay="0"/>
                                          </p:stCondLst>
                                        </p:cTn>
                                        <p:tgtEl>
                                          <p:spTgt spid="3">
                                            <p:txEl>
                                              <p:pRg st="15" end="15"/>
                                            </p:txEl>
                                          </p:spTgt>
                                        </p:tgtEl>
                                        <p:attrNameLst>
                                          <p:attrName>style.visibility</p:attrName>
                                        </p:attrNameLst>
                                      </p:cBhvr>
                                      <p:to>
                                        <p:strVal val="visible"/>
                                      </p:to>
                                    </p:set>
                                    <p:animEffect transition="in" filter="fade">
                                      <p:cBhvr>
                                        <p:cTn id="123" dur="1000"/>
                                        <p:tgtEl>
                                          <p:spTgt spid="3">
                                            <p:txEl>
                                              <p:pRg st="15" end="15"/>
                                            </p:txEl>
                                          </p:spTgt>
                                        </p:tgtEl>
                                      </p:cBhvr>
                                    </p:animEffect>
                                    <p:anim calcmode="lin" valueType="num">
                                      <p:cBhvr>
                                        <p:cTn id="124" dur="1000" fill="hold"/>
                                        <p:tgtEl>
                                          <p:spTgt spid="3">
                                            <p:txEl>
                                              <p:pRg st="15" end="15"/>
                                            </p:txEl>
                                          </p:spTgt>
                                        </p:tgtEl>
                                        <p:attrNameLst>
                                          <p:attrName>ppt_x</p:attrName>
                                        </p:attrNameLst>
                                      </p:cBhvr>
                                      <p:tavLst>
                                        <p:tav tm="0">
                                          <p:val>
                                            <p:strVal val="#ppt_x"/>
                                          </p:val>
                                        </p:tav>
                                        <p:tav tm="100000">
                                          <p:val>
                                            <p:strVal val="#ppt_x"/>
                                          </p:val>
                                        </p:tav>
                                      </p:tavLst>
                                    </p:anim>
                                    <p:anim calcmode="lin" valueType="num">
                                      <p:cBhvr>
                                        <p:cTn id="125" dur="1000" fill="hold"/>
                                        <p:tgtEl>
                                          <p:spTgt spid="3">
                                            <p:txEl>
                                              <p:pRg st="15" end="1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theme/theme1.xml><?xml version="1.0" encoding="utf-8"?>
<a:theme xmlns:a="http://schemas.openxmlformats.org/drawingml/2006/main" name="Høyskolen Kristiania Rød">
  <a:themeElements>
    <a:clrScheme name="Kristiania 2016">
      <a:dk1>
        <a:srgbClr val="000000"/>
      </a:dk1>
      <a:lt1>
        <a:srgbClr val="FFFFFF"/>
      </a:lt1>
      <a:dk2>
        <a:srgbClr val="487B78"/>
      </a:dk2>
      <a:lt2>
        <a:srgbClr val="DEF1EF"/>
      </a:lt2>
      <a:accent1>
        <a:srgbClr val="CC2F3A"/>
      </a:accent1>
      <a:accent2>
        <a:srgbClr val="902F5B"/>
      </a:accent2>
      <a:accent3>
        <a:srgbClr val="4F3178"/>
      </a:accent3>
      <a:accent4>
        <a:srgbClr val="65799A"/>
      </a:accent4>
      <a:accent5>
        <a:srgbClr val="65A4A1"/>
      </a:accent5>
      <a:accent6>
        <a:srgbClr val="A0DAD4"/>
      </a:accent6>
      <a:hlink>
        <a:srgbClr val="38455D"/>
      </a:hlink>
      <a:folHlink>
        <a:srgbClr val="65799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t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_mal_3" id="{4DBD136A-84AC-A640-A072-954D947B8ECA}" vid="{EAC1B7C0-2294-6C4A-BF3B-2268DAA770AB}"/>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PP_mal_3</Template>
  <TotalTime>5928</TotalTime>
  <Words>5546</Words>
  <Application>Microsoft Office PowerPoint</Application>
  <PresentationFormat>Widescreen</PresentationFormat>
  <Paragraphs>521</Paragraphs>
  <Slides>55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55</vt:i4>
      </vt:variant>
    </vt:vector>
  </HeadingPairs>
  <TitlesOfParts>
    <vt:vector size="60" baseType="lpstr">
      <vt:lpstr>Arial</vt:lpstr>
      <vt:lpstr>Calibri</vt:lpstr>
      <vt:lpstr>Courier New</vt:lpstr>
      <vt:lpstr>Georgia</vt:lpstr>
      <vt:lpstr>Høyskolen Kristiania Rød</vt:lpstr>
      <vt:lpstr>PowerPoint Presentation</vt:lpstr>
      <vt:lpstr>PowerPoint Presentation</vt:lpstr>
      <vt:lpstr>TK2100: Informasjonsikkerhet</vt:lpstr>
      <vt:lpstr>Innside-angrep</vt:lpstr>
      <vt:lpstr>Forsvar mot innside-angrep</vt:lpstr>
      <vt:lpstr>Klassifikasjon («historisk»)</vt:lpstr>
      <vt:lpstr>Hva er et computer virus?</vt:lpstr>
      <vt:lpstr>Tradisjonelle datavirus</vt:lpstr>
      <vt:lpstr>Teknikker for å gjemme seg</vt:lpstr>
      <vt:lpstr>Hva er en orm («Worm»)?</vt:lpstr>
      <vt:lpstr>Mass mailers, ormer</vt:lpstr>
      <vt:lpstr>Trojanske hester</vt:lpstr>
      <vt:lpstr>Rootkits</vt:lpstr>
      <vt:lpstr>Banktrojanere</vt:lpstr>
      <vt:lpstr>17. juni 2010</vt:lpstr>
      <vt:lpstr>StuxNet</vt:lpstr>
      <vt:lpstr>Juli/August 2010</vt:lpstr>
      <vt:lpstr>Juli/August 2010</vt:lpstr>
      <vt:lpstr>Spredning</vt:lpstr>
      <vt:lpstr>Hva er SCADA kontroll systemer?</vt:lpstr>
      <vt:lpstr>Industrispionasje – eller?</vt:lpstr>
      <vt:lpstr>Land hvor StuxNet ble funnet</vt:lpstr>
      <vt:lpstr>LNK exploitet i mer detalj</vt:lpstr>
      <vt:lpstr>LNK exploitet i mer detalj #2</vt:lpstr>
      <vt:lpstr>LNK exploitet i mer detalj #3</vt:lpstr>
      <vt:lpstr>LNK exploitet i mer detalj #4</vt:lpstr>
      <vt:lpstr>LNK exploitet i mer detalj #4</vt:lpstr>
      <vt:lpstr>LNK exploitet i mer detalj #4</vt:lpstr>
      <vt:lpstr>LNK exploitet i mer detalj #4</vt:lpstr>
      <vt:lpstr>LNK exploitet i mer detalj #4</vt:lpstr>
      <vt:lpstr>LNK exploitet i mer detalj #4</vt:lpstr>
      <vt:lpstr>LNK exploitet i mer detalj #4</vt:lpstr>
      <vt:lpstr>LNK exploitet i mer detalj #5</vt:lpstr>
      <vt:lpstr>LNK exploitet i mer detalj #6</vt:lpstr>
      <vt:lpstr>LNK exploitet i mer detalj #7</vt:lpstr>
      <vt:lpstr>LNK exploitet i detalj – forklart</vt:lpstr>
      <vt:lpstr>Dystre spådommer</vt:lpstr>
      <vt:lpstr>Hva kan gjøres med slik malware?</vt:lpstr>
      <vt:lpstr>Operation Olympic Games</vt:lpstr>
      <vt:lpstr>Op Olympic Games - Natanz</vt:lpstr>
      <vt:lpstr>Strategiske mål for operasjonen</vt:lpstr>
      <vt:lpstr>Data man ikke leser om i avisene…</vt:lpstr>
      <vt:lpstr>Fra de ”lekkede” intervjuene</vt:lpstr>
      <vt:lpstr>Aftermath</vt:lpstr>
      <vt:lpstr>Koden som overrasket alle</vt:lpstr>
      <vt:lpstr>”Old school” programmerere</vt:lpstr>
      <vt:lpstr>Kinetic counterstrike</vt:lpstr>
      <vt:lpstr>Flame</vt:lpstr>
      <vt:lpstr>Og hva skjedde i 2017?</vt:lpstr>
      <vt:lpstr>Et lite utdrag fra ”Vault 7”</vt:lpstr>
      <vt:lpstr>Nå – også kommersielt</vt:lpstr>
      <vt:lpstr>Further reading</vt:lpstr>
      <vt:lpstr>Øvingsoppgave og arbeidskrav</vt:lpstr>
      <vt:lpstr>Dagens øvingstime</vt:lpstr>
      <vt:lpstr>Tilleggslitteratur om rootkits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PowerPoint-presentasjon</dc:title>
  <dc:creator>Brita Andrea Jerijærvi</dc:creator>
  <cp:lastModifiedBy>Bengt R. Østby</cp:lastModifiedBy>
  <cp:revision>36</cp:revision>
  <dcterms:created xsi:type="dcterms:W3CDTF">2018-01-16T11:40:08Z</dcterms:created>
  <dcterms:modified xsi:type="dcterms:W3CDTF">2022-02-08T14:41:09Z</dcterms:modified>
</cp:coreProperties>
</file>

<file path=docProps/thumbnail.jpeg>
</file>